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3" r:id="rId4"/>
    <p:sldId id="272" r:id="rId5"/>
    <p:sldId id="271" r:id="rId6"/>
    <p:sldId id="270" r:id="rId7"/>
    <p:sldId id="295" r:id="rId8"/>
    <p:sldId id="294" r:id="rId9"/>
    <p:sldId id="293" r:id="rId10"/>
    <p:sldId id="292" r:id="rId11"/>
    <p:sldId id="291" r:id="rId12"/>
    <p:sldId id="296" r:id="rId13"/>
    <p:sldId id="297" r:id="rId14"/>
    <p:sldId id="299" r:id="rId15"/>
    <p:sldId id="301" r:id="rId16"/>
    <p:sldId id="304" r:id="rId17"/>
    <p:sldId id="298" r:id="rId18"/>
    <p:sldId id="303" r:id="rId19"/>
    <p:sldId id="305"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300" r:id="rId38"/>
    <p:sldId id="258" r:id="rId39"/>
    <p:sldId id="307" r:id="rId40"/>
    <p:sldId id="309" r:id="rId41"/>
    <p:sldId id="266" r:id="rId42"/>
    <p:sldId id="267" r:id="rId43"/>
    <p:sldId id="268" r:id="rId44"/>
    <p:sldId id="259" r:id="rId45"/>
    <p:sldId id="260" r:id="rId46"/>
    <p:sldId id="261" r:id="rId47"/>
    <p:sldId id="262" r:id="rId48"/>
    <p:sldId id="263" r:id="rId49"/>
    <p:sldId id="264" r:id="rId50"/>
    <p:sldId id="265" r:id="rId51"/>
    <p:sldId id="269" r:id="rId52"/>
    <p:sldId id="30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76" d="100"/>
          <a:sy n="76" d="100"/>
        </p:scale>
        <p:origin x="85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98D86-BBEF-F0EA-7DCA-AC237CC92B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8D110F-EA87-D5C3-E46C-A9A403412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4DB6B7-1562-8B01-CCCC-F4BADA939885}"/>
              </a:ext>
            </a:extLst>
          </p:cNvPr>
          <p:cNvSpPr>
            <a:spLocks noGrp="1"/>
          </p:cNvSpPr>
          <p:nvPr>
            <p:ph type="dt" sz="half" idx="10"/>
          </p:nvPr>
        </p:nvSpPr>
        <p:spPr/>
        <p:txBody>
          <a:bodyPr/>
          <a:lstStyle/>
          <a:p>
            <a:fld id="{D265D669-3BCF-492A-98EB-C2130875E438}" type="datetimeFigureOut">
              <a:rPr lang="en-US" smtClean="0"/>
              <a:t>10/14/2024</a:t>
            </a:fld>
            <a:endParaRPr lang="en-US" dirty="0"/>
          </a:p>
        </p:txBody>
      </p:sp>
      <p:sp>
        <p:nvSpPr>
          <p:cNvPr id="5" name="Footer Placeholder 4">
            <a:extLst>
              <a:ext uri="{FF2B5EF4-FFF2-40B4-BE49-F238E27FC236}">
                <a16:creationId xmlns:a16="http://schemas.microsoft.com/office/drawing/2014/main" id="{AB1EDCDF-287B-D1E2-7069-DDED4CA5F0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3DA8D8E-7422-9CFA-86FF-F1E0776D6189}"/>
              </a:ext>
            </a:extLst>
          </p:cNvPr>
          <p:cNvSpPr>
            <a:spLocks noGrp="1"/>
          </p:cNvSpPr>
          <p:nvPr>
            <p:ph type="sldNum" sz="quarter" idx="12"/>
          </p:nvPr>
        </p:nvSpPr>
        <p:spPr/>
        <p:txBody>
          <a:bodyPr/>
          <a:lstStyle/>
          <a:p>
            <a:fld id="{D0739D64-613B-4CBC-B057-1A9DB9C7FDCD}" type="slidenum">
              <a:rPr lang="en-US" smtClean="0"/>
              <a:t>‹#›</a:t>
            </a:fld>
            <a:endParaRPr lang="en-US" dirty="0"/>
          </a:p>
        </p:txBody>
      </p:sp>
    </p:spTree>
    <p:extLst>
      <p:ext uri="{BB962C8B-B14F-4D97-AF65-F5344CB8AC3E}">
        <p14:creationId xmlns:p14="http://schemas.microsoft.com/office/powerpoint/2010/main" val="3555872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399A-AE66-2180-20E0-318786C490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10E8F2-7499-9446-26A5-43DCFC4570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9C3DCF-BC32-C277-D915-B25982F5626D}"/>
              </a:ext>
            </a:extLst>
          </p:cNvPr>
          <p:cNvSpPr>
            <a:spLocks noGrp="1"/>
          </p:cNvSpPr>
          <p:nvPr>
            <p:ph type="dt" sz="half" idx="10"/>
          </p:nvPr>
        </p:nvSpPr>
        <p:spPr/>
        <p:txBody>
          <a:bodyPr/>
          <a:lstStyle/>
          <a:p>
            <a:fld id="{D265D669-3BCF-492A-98EB-C2130875E438}" type="datetimeFigureOut">
              <a:rPr lang="en-US" smtClean="0"/>
              <a:t>10/14/2024</a:t>
            </a:fld>
            <a:endParaRPr lang="en-US" dirty="0"/>
          </a:p>
        </p:txBody>
      </p:sp>
      <p:sp>
        <p:nvSpPr>
          <p:cNvPr id="5" name="Footer Placeholder 4">
            <a:extLst>
              <a:ext uri="{FF2B5EF4-FFF2-40B4-BE49-F238E27FC236}">
                <a16:creationId xmlns:a16="http://schemas.microsoft.com/office/drawing/2014/main" id="{7ECCAA78-7BBF-A540-CA5B-AD793B3BDCB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9B6B636-1C57-F7C8-6015-7738087A355E}"/>
              </a:ext>
            </a:extLst>
          </p:cNvPr>
          <p:cNvSpPr>
            <a:spLocks noGrp="1"/>
          </p:cNvSpPr>
          <p:nvPr>
            <p:ph type="sldNum" sz="quarter" idx="12"/>
          </p:nvPr>
        </p:nvSpPr>
        <p:spPr/>
        <p:txBody>
          <a:bodyPr/>
          <a:lstStyle/>
          <a:p>
            <a:fld id="{D0739D64-613B-4CBC-B057-1A9DB9C7FDCD}" type="slidenum">
              <a:rPr lang="en-US" smtClean="0"/>
              <a:t>‹#›</a:t>
            </a:fld>
            <a:endParaRPr lang="en-US" dirty="0"/>
          </a:p>
        </p:txBody>
      </p:sp>
    </p:spTree>
    <p:extLst>
      <p:ext uri="{BB962C8B-B14F-4D97-AF65-F5344CB8AC3E}">
        <p14:creationId xmlns:p14="http://schemas.microsoft.com/office/powerpoint/2010/main" val="792315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69557E-587D-A9F3-46B8-7742DA959A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025E7F-4C3C-D7C1-3E1B-F0D52546BC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2B229-C96E-F75D-4205-1B2A779782B3}"/>
              </a:ext>
            </a:extLst>
          </p:cNvPr>
          <p:cNvSpPr>
            <a:spLocks noGrp="1"/>
          </p:cNvSpPr>
          <p:nvPr>
            <p:ph type="dt" sz="half" idx="10"/>
          </p:nvPr>
        </p:nvSpPr>
        <p:spPr/>
        <p:txBody>
          <a:bodyPr/>
          <a:lstStyle/>
          <a:p>
            <a:fld id="{D265D669-3BCF-492A-98EB-C2130875E438}" type="datetimeFigureOut">
              <a:rPr lang="en-US" smtClean="0"/>
              <a:t>10/14/2024</a:t>
            </a:fld>
            <a:endParaRPr lang="en-US" dirty="0"/>
          </a:p>
        </p:txBody>
      </p:sp>
      <p:sp>
        <p:nvSpPr>
          <p:cNvPr id="5" name="Footer Placeholder 4">
            <a:extLst>
              <a:ext uri="{FF2B5EF4-FFF2-40B4-BE49-F238E27FC236}">
                <a16:creationId xmlns:a16="http://schemas.microsoft.com/office/drawing/2014/main" id="{2E6D3874-2ADC-5A78-30CD-8F39B629BD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FFCE8B-D772-1B39-17B7-7DBE5CDBA6DD}"/>
              </a:ext>
            </a:extLst>
          </p:cNvPr>
          <p:cNvSpPr>
            <a:spLocks noGrp="1"/>
          </p:cNvSpPr>
          <p:nvPr>
            <p:ph type="sldNum" sz="quarter" idx="12"/>
          </p:nvPr>
        </p:nvSpPr>
        <p:spPr/>
        <p:txBody>
          <a:bodyPr/>
          <a:lstStyle/>
          <a:p>
            <a:fld id="{D0739D64-613B-4CBC-B057-1A9DB9C7FDCD}" type="slidenum">
              <a:rPr lang="en-US" smtClean="0"/>
              <a:t>‹#›</a:t>
            </a:fld>
            <a:endParaRPr lang="en-US" dirty="0"/>
          </a:p>
        </p:txBody>
      </p:sp>
    </p:spTree>
    <p:extLst>
      <p:ext uri="{BB962C8B-B14F-4D97-AF65-F5344CB8AC3E}">
        <p14:creationId xmlns:p14="http://schemas.microsoft.com/office/powerpoint/2010/main" val="2857764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76A7-2CDF-E2E3-4022-CE99B4D27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C26B2F-62A3-C076-34C8-B3ACDE096E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255D1-2E81-3DFB-5402-34493681F35D}"/>
              </a:ext>
            </a:extLst>
          </p:cNvPr>
          <p:cNvSpPr>
            <a:spLocks noGrp="1"/>
          </p:cNvSpPr>
          <p:nvPr>
            <p:ph type="dt" sz="half" idx="10"/>
          </p:nvPr>
        </p:nvSpPr>
        <p:spPr/>
        <p:txBody>
          <a:bodyPr/>
          <a:lstStyle/>
          <a:p>
            <a:fld id="{D265D669-3BCF-492A-98EB-C2130875E438}" type="datetimeFigureOut">
              <a:rPr lang="en-US" smtClean="0"/>
              <a:t>10/14/2024</a:t>
            </a:fld>
            <a:endParaRPr lang="en-US" dirty="0"/>
          </a:p>
        </p:txBody>
      </p:sp>
      <p:sp>
        <p:nvSpPr>
          <p:cNvPr id="5" name="Footer Placeholder 4">
            <a:extLst>
              <a:ext uri="{FF2B5EF4-FFF2-40B4-BE49-F238E27FC236}">
                <a16:creationId xmlns:a16="http://schemas.microsoft.com/office/drawing/2014/main" id="{6C404AF7-4EBC-C13F-EBAD-32AD7A82BC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077711F-D197-0A38-D530-815AC4E7D08A}"/>
              </a:ext>
            </a:extLst>
          </p:cNvPr>
          <p:cNvSpPr>
            <a:spLocks noGrp="1"/>
          </p:cNvSpPr>
          <p:nvPr>
            <p:ph type="sldNum" sz="quarter" idx="12"/>
          </p:nvPr>
        </p:nvSpPr>
        <p:spPr/>
        <p:txBody>
          <a:bodyPr/>
          <a:lstStyle/>
          <a:p>
            <a:fld id="{D0739D64-613B-4CBC-B057-1A9DB9C7FDCD}" type="slidenum">
              <a:rPr lang="en-US" smtClean="0"/>
              <a:t>‹#›</a:t>
            </a:fld>
            <a:endParaRPr lang="en-US" dirty="0"/>
          </a:p>
        </p:txBody>
      </p:sp>
    </p:spTree>
    <p:extLst>
      <p:ext uri="{BB962C8B-B14F-4D97-AF65-F5344CB8AC3E}">
        <p14:creationId xmlns:p14="http://schemas.microsoft.com/office/powerpoint/2010/main" val="4226377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1970F-49C6-8AE2-0A4A-8040083D69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9EBD20-11BE-D742-C23D-6FF5FFAACA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ED4E20-AC1C-750C-CDBF-5D7221F20861}"/>
              </a:ext>
            </a:extLst>
          </p:cNvPr>
          <p:cNvSpPr>
            <a:spLocks noGrp="1"/>
          </p:cNvSpPr>
          <p:nvPr>
            <p:ph type="dt" sz="half" idx="10"/>
          </p:nvPr>
        </p:nvSpPr>
        <p:spPr/>
        <p:txBody>
          <a:bodyPr/>
          <a:lstStyle/>
          <a:p>
            <a:fld id="{D265D669-3BCF-492A-98EB-C2130875E438}" type="datetimeFigureOut">
              <a:rPr lang="en-US" smtClean="0"/>
              <a:t>10/14/2024</a:t>
            </a:fld>
            <a:endParaRPr lang="en-US" dirty="0"/>
          </a:p>
        </p:txBody>
      </p:sp>
      <p:sp>
        <p:nvSpPr>
          <p:cNvPr id="5" name="Footer Placeholder 4">
            <a:extLst>
              <a:ext uri="{FF2B5EF4-FFF2-40B4-BE49-F238E27FC236}">
                <a16:creationId xmlns:a16="http://schemas.microsoft.com/office/drawing/2014/main" id="{CB629637-0F99-995D-E8C9-BDD3D185EA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043992F-8CB1-4198-0B32-C6766BC0A69C}"/>
              </a:ext>
            </a:extLst>
          </p:cNvPr>
          <p:cNvSpPr>
            <a:spLocks noGrp="1"/>
          </p:cNvSpPr>
          <p:nvPr>
            <p:ph type="sldNum" sz="quarter" idx="12"/>
          </p:nvPr>
        </p:nvSpPr>
        <p:spPr/>
        <p:txBody>
          <a:bodyPr/>
          <a:lstStyle/>
          <a:p>
            <a:fld id="{D0739D64-613B-4CBC-B057-1A9DB9C7FDCD}" type="slidenum">
              <a:rPr lang="en-US" smtClean="0"/>
              <a:t>‹#›</a:t>
            </a:fld>
            <a:endParaRPr lang="en-US" dirty="0"/>
          </a:p>
        </p:txBody>
      </p:sp>
    </p:spTree>
    <p:extLst>
      <p:ext uri="{BB962C8B-B14F-4D97-AF65-F5344CB8AC3E}">
        <p14:creationId xmlns:p14="http://schemas.microsoft.com/office/powerpoint/2010/main" val="940525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53C40-8D07-EF3D-2CD6-F3D1CFC2CE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DE1D3C-80BC-1283-71A0-10C50C8727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B0583B-8040-3855-3055-80561356D1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24AF06-BCCD-9402-0315-69A9030AEFA4}"/>
              </a:ext>
            </a:extLst>
          </p:cNvPr>
          <p:cNvSpPr>
            <a:spLocks noGrp="1"/>
          </p:cNvSpPr>
          <p:nvPr>
            <p:ph type="dt" sz="half" idx="10"/>
          </p:nvPr>
        </p:nvSpPr>
        <p:spPr/>
        <p:txBody>
          <a:bodyPr/>
          <a:lstStyle/>
          <a:p>
            <a:fld id="{D265D669-3BCF-492A-98EB-C2130875E438}" type="datetimeFigureOut">
              <a:rPr lang="en-US" smtClean="0"/>
              <a:t>10/14/2024</a:t>
            </a:fld>
            <a:endParaRPr lang="en-US" dirty="0"/>
          </a:p>
        </p:txBody>
      </p:sp>
      <p:sp>
        <p:nvSpPr>
          <p:cNvPr id="6" name="Footer Placeholder 5">
            <a:extLst>
              <a:ext uri="{FF2B5EF4-FFF2-40B4-BE49-F238E27FC236}">
                <a16:creationId xmlns:a16="http://schemas.microsoft.com/office/drawing/2014/main" id="{14385B7F-0847-CE65-B25F-8A7BF816665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2857F5D-88F8-A7F6-BAF6-D0BB1E420546}"/>
              </a:ext>
            </a:extLst>
          </p:cNvPr>
          <p:cNvSpPr>
            <a:spLocks noGrp="1"/>
          </p:cNvSpPr>
          <p:nvPr>
            <p:ph type="sldNum" sz="quarter" idx="12"/>
          </p:nvPr>
        </p:nvSpPr>
        <p:spPr/>
        <p:txBody>
          <a:bodyPr/>
          <a:lstStyle/>
          <a:p>
            <a:fld id="{D0739D64-613B-4CBC-B057-1A9DB9C7FDCD}" type="slidenum">
              <a:rPr lang="en-US" smtClean="0"/>
              <a:t>‹#›</a:t>
            </a:fld>
            <a:endParaRPr lang="en-US" dirty="0"/>
          </a:p>
        </p:txBody>
      </p:sp>
    </p:spTree>
    <p:extLst>
      <p:ext uri="{BB962C8B-B14F-4D97-AF65-F5344CB8AC3E}">
        <p14:creationId xmlns:p14="http://schemas.microsoft.com/office/powerpoint/2010/main" val="269522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660B6-4DBB-D5E7-4C63-5C196FC762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2A8DF6-2AC6-0D38-22B4-7D7FBF4B70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B800DF-B2EE-0969-B56E-E6D80C5855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4D58C-3B93-8700-0F04-89EAB261D1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C27CF8-8608-C8F3-15B2-69CF28B685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3F9B7B-F38D-A384-AABF-D699830BB10E}"/>
              </a:ext>
            </a:extLst>
          </p:cNvPr>
          <p:cNvSpPr>
            <a:spLocks noGrp="1"/>
          </p:cNvSpPr>
          <p:nvPr>
            <p:ph type="dt" sz="half" idx="10"/>
          </p:nvPr>
        </p:nvSpPr>
        <p:spPr/>
        <p:txBody>
          <a:bodyPr/>
          <a:lstStyle/>
          <a:p>
            <a:fld id="{D265D669-3BCF-492A-98EB-C2130875E438}" type="datetimeFigureOut">
              <a:rPr lang="en-US" smtClean="0"/>
              <a:t>10/14/2024</a:t>
            </a:fld>
            <a:endParaRPr lang="en-US" dirty="0"/>
          </a:p>
        </p:txBody>
      </p:sp>
      <p:sp>
        <p:nvSpPr>
          <p:cNvPr id="8" name="Footer Placeholder 7">
            <a:extLst>
              <a:ext uri="{FF2B5EF4-FFF2-40B4-BE49-F238E27FC236}">
                <a16:creationId xmlns:a16="http://schemas.microsoft.com/office/drawing/2014/main" id="{F48FE9A4-4D2C-E89D-F46A-B3496BE29BE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DB9C1C4-220C-C8D2-BEE1-E5E9608077B9}"/>
              </a:ext>
            </a:extLst>
          </p:cNvPr>
          <p:cNvSpPr>
            <a:spLocks noGrp="1"/>
          </p:cNvSpPr>
          <p:nvPr>
            <p:ph type="sldNum" sz="quarter" idx="12"/>
          </p:nvPr>
        </p:nvSpPr>
        <p:spPr/>
        <p:txBody>
          <a:bodyPr/>
          <a:lstStyle/>
          <a:p>
            <a:fld id="{D0739D64-613B-4CBC-B057-1A9DB9C7FDCD}" type="slidenum">
              <a:rPr lang="en-US" smtClean="0"/>
              <a:t>‹#›</a:t>
            </a:fld>
            <a:endParaRPr lang="en-US" dirty="0"/>
          </a:p>
        </p:txBody>
      </p:sp>
    </p:spTree>
    <p:extLst>
      <p:ext uri="{BB962C8B-B14F-4D97-AF65-F5344CB8AC3E}">
        <p14:creationId xmlns:p14="http://schemas.microsoft.com/office/powerpoint/2010/main" val="3774592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9653B-4349-DCCF-7679-FA6B1DAC41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BE1C0F-7533-DB4A-1C93-EE99580A097D}"/>
              </a:ext>
            </a:extLst>
          </p:cNvPr>
          <p:cNvSpPr>
            <a:spLocks noGrp="1"/>
          </p:cNvSpPr>
          <p:nvPr>
            <p:ph type="dt" sz="half" idx="10"/>
          </p:nvPr>
        </p:nvSpPr>
        <p:spPr/>
        <p:txBody>
          <a:bodyPr/>
          <a:lstStyle/>
          <a:p>
            <a:fld id="{D265D669-3BCF-492A-98EB-C2130875E438}" type="datetimeFigureOut">
              <a:rPr lang="en-US" smtClean="0"/>
              <a:t>10/14/2024</a:t>
            </a:fld>
            <a:endParaRPr lang="en-US" dirty="0"/>
          </a:p>
        </p:txBody>
      </p:sp>
      <p:sp>
        <p:nvSpPr>
          <p:cNvPr id="4" name="Footer Placeholder 3">
            <a:extLst>
              <a:ext uri="{FF2B5EF4-FFF2-40B4-BE49-F238E27FC236}">
                <a16:creationId xmlns:a16="http://schemas.microsoft.com/office/drawing/2014/main" id="{662FF532-2FC4-E685-D713-76AA0076594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3AFDAC9-993F-A10D-1CD7-6750ADCD3116}"/>
              </a:ext>
            </a:extLst>
          </p:cNvPr>
          <p:cNvSpPr>
            <a:spLocks noGrp="1"/>
          </p:cNvSpPr>
          <p:nvPr>
            <p:ph type="sldNum" sz="quarter" idx="12"/>
          </p:nvPr>
        </p:nvSpPr>
        <p:spPr/>
        <p:txBody>
          <a:bodyPr/>
          <a:lstStyle/>
          <a:p>
            <a:fld id="{D0739D64-613B-4CBC-B057-1A9DB9C7FDCD}" type="slidenum">
              <a:rPr lang="en-US" smtClean="0"/>
              <a:t>‹#›</a:t>
            </a:fld>
            <a:endParaRPr lang="en-US" dirty="0"/>
          </a:p>
        </p:txBody>
      </p:sp>
    </p:spTree>
    <p:extLst>
      <p:ext uri="{BB962C8B-B14F-4D97-AF65-F5344CB8AC3E}">
        <p14:creationId xmlns:p14="http://schemas.microsoft.com/office/powerpoint/2010/main" val="85156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59AF0C-7B7D-AD76-47EB-7C5D44D99B70}"/>
              </a:ext>
            </a:extLst>
          </p:cNvPr>
          <p:cNvSpPr>
            <a:spLocks noGrp="1"/>
          </p:cNvSpPr>
          <p:nvPr>
            <p:ph type="dt" sz="half" idx="10"/>
          </p:nvPr>
        </p:nvSpPr>
        <p:spPr/>
        <p:txBody>
          <a:bodyPr/>
          <a:lstStyle/>
          <a:p>
            <a:fld id="{D265D669-3BCF-492A-98EB-C2130875E438}" type="datetimeFigureOut">
              <a:rPr lang="en-US" smtClean="0"/>
              <a:t>10/14/2024</a:t>
            </a:fld>
            <a:endParaRPr lang="en-US" dirty="0"/>
          </a:p>
        </p:txBody>
      </p:sp>
      <p:sp>
        <p:nvSpPr>
          <p:cNvPr id="3" name="Footer Placeholder 2">
            <a:extLst>
              <a:ext uri="{FF2B5EF4-FFF2-40B4-BE49-F238E27FC236}">
                <a16:creationId xmlns:a16="http://schemas.microsoft.com/office/drawing/2014/main" id="{3483507D-885B-93F7-944E-124441076FF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256690D-DFE5-2464-87D1-A5FC408B1ED1}"/>
              </a:ext>
            </a:extLst>
          </p:cNvPr>
          <p:cNvSpPr>
            <a:spLocks noGrp="1"/>
          </p:cNvSpPr>
          <p:nvPr>
            <p:ph type="sldNum" sz="quarter" idx="12"/>
          </p:nvPr>
        </p:nvSpPr>
        <p:spPr/>
        <p:txBody>
          <a:bodyPr/>
          <a:lstStyle/>
          <a:p>
            <a:fld id="{D0739D64-613B-4CBC-B057-1A9DB9C7FDCD}" type="slidenum">
              <a:rPr lang="en-US" smtClean="0"/>
              <a:t>‹#›</a:t>
            </a:fld>
            <a:endParaRPr lang="en-US" dirty="0"/>
          </a:p>
        </p:txBody>
      </p:sp>
    </p:spTree>
    <p:extLst>
      <p:ext uri="{BB962C8B-B14F-4D97-AF65-F5344CB8AC3E}">
        <p14:creationId xmlns:p14="http://schemas.microsoft.com/office/powerpoint/2010/main" val="957742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5A9B0-32CE-F7C4-2E36-1AD4F50E4B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439355-8149-D383-11DD-ACFFEA7CCB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59E85D-5F72-7635-F846-2F7A11A5E2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97E267-BD51-4933-A0FB-914A6514002F}"/>
              </a:ext>
            </a:extLst>
          </p:cNvPr>
          <p:cNvSpPr>
            <a:spLocks noGrp="1"/>
          </p:cNvSpPr>
          <p:nvPr>
            <p:ph type="dt" sz="half" idx="10"/>
          </p:nvPr>
        </p:nvSpPr>
        <p:spPr/>
        <p:txBody>
          <a:bodyPr/>
          <a:lstStyle/>
          <a:p>
            <a:fld id="{D265D669-3BCF-492A-98EB-C2130875E438}" type="datetimeFigureOut">
              <a:rPr lang="en-US" smtClean="0"/>
              <a:t>10/14/2024</a:t>
            </a:fld>
            <a:endParaRPr lang="en-US" dirty="0"/>
          </a:p>
        </p:txBody>
      </p:sp>
      <p:sp>
        <p:nvSpPr>
          <p:cNvPr id="6" name="Footer Placeholder 5">
            <a:extLst>
              <a:ext uri="{FF2B5EF4-FFF2-40B4-BE49-F238E27FC236}">
                <a16:creationId xmlns:a16="http://schemas.microsoft.com/office/drawing/2014/main" id="{D62F25D1-36A3-A851-0CB9-9950635645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B75FCF9-8BAF-B35E-385A-43ADBCFDB923}"/>
              </a:ext>
            </a:extLst>
          </p:cNvPr>
          <p:cNvSpPr>
            <a:spLocks noGrp="1"/>
          </p:cNvSpPr>
          <p:nvPr>
            <p:ph type="sldNum" sz="quarter" idx="12"/>
          </p:nvPr>
        </p:nvSpPr>
        <p:spPr/>
        <p:txBody>
          <a:bodyPr/>
          <a:lstStyle/>
          <a:p>
            <a:fld id="{D0739D64-613B-4CBC-B057-1A9DB9C7FDCD}" type="slidenum">
              <a:rPr lang="en-US" smtClean="0"/>
              <a:t>‹#›</a:t>
            </a:fld>
            <a:endParaRPr lang="en-US" dirty="0"/>
          </a:p>
        </p:txBody>
      </p:sp>
    </p:spTree>
    <p:extLst>
      <p:ext uri="{BB962C8B-B14F-4D97-AF65-F5344CB8AC3E}">
        <p14:creationId xmlns:p14="http://schemas.microsoft.com/office/powerpoint/2010/main" val="1259471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CA876-58F0-42AB-A8FA-4C99A82325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E504C0-B4C1-DC70-03C7-1F0CB0B789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CA1E80E-563B-584B-6DA9-1385FCF567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5791EF-96B9-BA84-17A4-171C6BFAF754}"/>
              </a:ext>
            </a:extLst>
          </p:cNvPr>
          <p:cNvSpPr>
            <a:spLocks noGrp="1"/>
          </p:cNvSpPr>
          <p:nvPr>
            <p:ph type="dt" sz="half" idx="10"/>
          </p:nvPr>
        </p:nvSpPr>
        <p:spPr/>
        <p:txBody>
          <a:bodyPr/>
          <a:lstStyle/>
          <a:p>
            <a:fld id="{D265D669-3BCF-492A-98EB-C2130875E438}" type="datetimeFigureOut">
              <a:rPr lang="en-US" smtClean="0"/>
              <a:t>10/14/2024</a:t>
            </a:fld>
            <a:endParaRPr lang="en-US" dirty="0"/>
          </a:p>
        </p:txBody>
      </p:sp>
      <p:sp>
        <p:nvSpPr>
          <p:cNvPr id="6" name="Footer Placeholder 5">
            <a:extLst>
              <a:ext uri="{FF2B5EF4-FFF2-40B4-BE49-F238E27FC236}">
                <a16:creationId xmlns:a16="http://schemas.microsoft.com/office/drawing/2014/main" id="{761B55ED-D229-32E0-C716-32618D9D2F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25F9C2A-C2A6-ABDC-A6F2-97F0F50D0319}"/>
              </a:ext>
            </a:extLst>
          </p:cNvPr>
          <p:cNvSpPr>
            <a:spLocks noGrp="1"/>
          </p:cNvSpPr>
          <p:nvPr>
            <p:ph type="sldNum" sz="quarter" idx="12"/>
          </p:nvPr>
        </p:nvSpPr>
        <p:spPr/>
        <p:txBody>
          <a:bodyPr/>
          <a:lstStyle/>
          <a:p>
            <a:fld id="{D0739D64-613B-4CBC-B057-1A9DB9C7FDCD}" type="slidenum">
              <a:rPr lang="en-US" smtClean="0"/>
              <a:t>‹#›</a:t>
            </a:fld>
            <a:endParaRPr lang="en-US" dirty="0"/>
          </a:p>
        </p:txBody>
      </p:sp>
    </p:spTree>
    <p:extLst>
      <p:ext uri="{BB962C8B-B14F-4D97-AF65-F5344CB8AC3E}">
        <p14:creationId xmlns:p14="http://schemas.microsoft.com/office/powerpoint/2010/main" val="1929708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8CC539-36B5-BE1A-AB47-ADB7F3ACEB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94D534-131B-7A62-0F50-0AC6E8652F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893B32-659F-4806-9A34-BD09A7D23B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65D669-3BCF-492A-98EB-C2130875E438}" type="datetimeFigureOut">
              <a:rPr lang="en-US" smtClean="0"/>
              <a:t>10/14/2024</a:t>
            </a:fld>
            <a:endParaRPr lang="en-US" dirty="0"/>
          </a:p>
        </p:txBody>
      </p:sp>
      <p:sp>
        <p:nvSpPr>
          <p:cNvPr id="5" name="Footer Placeholder 4">
            <a:extLst>
              <a:ext uri="{FF2B5EF4-FFF2-40B4-BE49-F238E27FC236}">
                <a16:creationId xmlns:a16="http://schemas.microsoft.com/office/drawing/2014/main" id="{E1DC236A-6E8F-1277-AB52-D3D6093F8D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91E99F4-2DC5-BA97-EC84-91FD36E9DD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739D64-613B-4CBC-B057-1A9DB9C7FDCD}" type="slidenum">
              <a:rPr lang="en-US" smtClean="0"/>
              <a:t>‹#›</a:t>
            </a:fld>
            <a:endParaRPr lang="en-US" dirty="0"/>
          </a:p>
        </p:txBody>
      </p:sp>
    </p:spTree>
    <p:extLst>
      <p:ext uri="{BB962C8B-B14F-4D97-AF65-F5344CB8AC3E}">
        <p14:creationId xmlns:p14="http://schemas.microsoft.com/office/powerpoint/2010/main" val="530558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3.xml"/><Relationship Id="rId4" Type="http://schemas.openxmlformats.org/officeDocument/2006/relationships/image" Target="../media/image58.jpg"/></Relationships>
</file>

<file path=ppt/slides/_rels/slide4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3D00-00EA-3797-55A6-CF9B4A60885D}"/>
              </a:ext>
            </a:extLst>
          </p:cNvPr>
          <p:cNvSpPr>
            <a:spLocks noGrp="1"/>
          </p:cNvSpPr>
          <p:nvPr>
            <p:ph type="ctrTitle"/>
          </p:nvPr>
        </p:nvSpPr>
        <p:spPr/>
        <p:txBody>
          <a:bodyPr/>
          <a:lstStyle/>
          <a:p>
            <a:pPr algn="ctr"/>
            <a:r>
              <a:rPr lang="en-US" b="1" dirty="0"/>
              <a:t>Human Resource Analysis Project</a:t>
            </a:r>
          </a:p>
        </p:txBody>
      </p:sp>
      <p:sp>
        <p:nvSpPr>
          <p:cNvPr id="3" name="Text Placeholder 2">
            <a:extLst>
              <a:ext uri="{FF2B5EF4-FFF2-40B4-BE49-F238E27FC236}">
                <a16:creationId xmlns:a16="http://schemas.microsoft.com/office/drawing/2014/main" id="{36D68FD2-50D5-4719-D597-D205F96F6777}"/>
              </a:ext>
            </a:extLst>
          </p:cNvPr>
          <p:cNvSpPr>
            <a:spLocks noGrp="1"/>
          </p:cNvSpPr>
          <p:nvPr>
            <p:ph type="subTitle" idx="1"/>
          </p:nvPr>
        </p:nvSpPr>
        <p:spPr>
          <a:xfrm>
            <a:off x="1524000" y="4194890"/>
            <a:ext cx="9144000" cy="1655762"/>
          </a:xfrm>
        </p:spPr>
        <p:txBody>
          <a:bodyPr>
            <a:normAutofit/>
          </a:bodyPr>
          <a:lstStyle/>
          <a:p>
            <a:pPr rtl="0">
              <a:spcBef>
                <a:spcPts val="0"/>
              </a:spcBef>
              <a:spcAft>
                <a:spcPts val="0"/>
              </a:spcAft>
            </a:pPr>
            <a:r>
              <a:rPr lang="en-US" b="0" i="0" u="none" strike="noStrike" dirty="0">
                <a:effectLst/>
                <a:latin typeface="Arial" panose="020B0604020202020204" pitchFamily="34" charset="0"/>
              </a:rPr>
              <a:t>Technical Provider: ACICT- AST</a:t>
            </a:r>
          </a:p>
          <a:p>
            <a:pPr rtl="0">
              <a:spcBef>
                <a:spcPts val="0"/>
              </a:spcBef>
              <a:spcAft>
                <a:spcPts val="0"/>
              </a:spcAft>
            </a:pPr>
            <a:endParaRPr lang="en-US" sz="3200" b="0" dirty="0">
              <a:effectLst/>
            </a:endParaRPr>
          </a:p>
          <a:p>
            <a:pPr rtl="0">
              <a:spcBef>
                <a:spcPts val="1000"/>
              </a:spcBef>
              <a:spcAft>
                <a:spcPts val="0"/>
              </a:spcAft>
            </a:pPr>
            <a:r>
              <a:rPr lang="en-US" b="0" i="0" u="none" strike="noStrike" dirty="0">
                <a:effectLst/>
                <a:latin typeface="Arial" panose="020B0604020202020204" pitchFamily="34" charset="0"/>
              </a:rPr>
              <a:t>Instructor: Ahmed Abd Ellatife</a:t>
            </a:r>
            <a:endParaRPr lang="en-US" sz="3200" b="0" dirty="0">
              <a:effectLst/>
            </a:endParaRPr>
          </a:p>
          <a:p>
            <a:endParaRPr lang="en-US" sz="3200" dirty="0"/>
          </a:p>
        </p:txBody>
      </p:sp>
    </p:spTree>
    <p:extLst>
      <p:ext uri="{BB962C8B-B14F-4D97-AF65-F5344CB8AC3E}">
        <p14:creationId xmlns:p14="http://schemas.microsoft.com/office/powerpoint/2010/main" val="483314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4E284-0AE3-8C18-D2F0-2E3A6CDCB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912BE7-1A9C-64F7-C47A-EC35323EE9F3}"/>
              </a:ext>
            </a:extLst>
          </p:cNvPr>
          <p:cNvSpPr>
            <a:spLocks noGrp="1"/>
          </p:cNvSpPr>
          <p:nvPr>
            <p:ph type="title"/>
          </p:nvPr>
        </p:nvSpPr>
        <p:spPr/>
        <p:txBody>
          <a:bodyPr/>
          <a:lstStyle/>
          <a:p>
            <a:pPr algn="ctr"/>
            <a:r>
              <a:rPr lang="en-US" b="1" dirty="0"/>
              <a:t>Add new Columns to Data</a:t>
            </a:r>
          </a:p>
        </p:txBody>
      </p:sp>
      <p:pic>
        <p:nvPicPr>
          <p:cNvPr id="6" name="Content Placeholder 5">
            <a:extLst>
              <a:ext uri="{FF2B5EF4-FFF2-40B4-BE49-F238E27FC236}">
                <a16:creationId xmlns:a16="http://schemas.microsoft.com/office/drawing/2014/main" id="{1CA136A1-5F72-EBDD-3DAE-988EDFF22B7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9147" y="1597690"/>
            <a:ext cx="5926853" cy="4541854"/>
          </a:xfrm>
        </p:spPr>
      </p:pic>
      <p:pic>
        <p:nvPicPr>
          <p:cNvPr id="8" name="Content Placeholder 7">
            <a:extLst>
              <a:ext uri="{FF2B5EF4-FFF2-40B4-BE49-F238E27FC236}">
                <a16:creationId xmlns:a16="http://schemas.microsoft.com/office/drawing/2014/main" id="{AB993346-4056-C63D-268F-EAD14831B57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39750" y="1597689"/>
            <a:ext cx="5783103" cy="4442360"/>
          </a:xfrm>
        </p:spPr>
      </p:pic>
    </p:spTree>
    <p:extLst>
      <p:ext uri="{BB962C8B-B14F-4D97-AF65-F5344CB8AC3E}">
        <p14:creationId xmlns:p14="http://schemas.microsoft.com/office/powerpoint/2010/main" val="2254637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73E38-BD54-33B0-84E1-E7004B4A6C52}"/>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7FCE171-FFD4-F8DD-39A8-BD9047984FB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5911" y="1235947"/>
            <a:ext cx="5960089" cy="4622241"/>
          </a:xfrm>
        </p:spPr>
      </p:pic>
      <p:pic>
        <p:nvPicPr>
          <p:cNvPr id="8" name="Content Placeholder 7">
            <a:extLst>
              <a:ext uri="{FF2B5EF4-FFF2-40B4-BE49-F238E27FC236}">
                <a16:creationId xmlns:a16="http://schemas.microsoft.com/office/drawing/2014/main" id="{C50D498A-B1BA-0225-14E4-A9EE349A1C2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22441" y="1235946"/>
            <a:ext cx="5833648" cy="5395965"/>
          </a:xfrm>
        </p:spPr>
      </p:pic>
    </p:spTree>
    <p:extLst>
      <p:ext uri="{BB962C8B-B14F-4D97-AF65-F5344CB8AC3E}">
        <p14:creationId xmlns:p14="http://schemas.microsoft.com/office/powerpoint/2010/main" val="3978866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07FCBA-44AD-8F2B-7B5C-13E6E88E79F0}"/>
              </a:ext>
            </a:extLst>
          </p:cNvPr>
          <p:cNvSpPr>
            <a:spLocks noGrp="1"/>
          </p:cNvSpPr>
          <p:nvPr>
            <p:ph type="title"/>
          </p:nvPr>
        </p:nvSpPr>
        <p:spPr/>
        <p:txBody>
          <a:bodyPr/>
          <a:lstStyle/>
          <a:p>
            <a:pPr algn="ctr"/>
            <a:r>
              <a:rPr lang="en-US" b="1" dirty="0"/>
              <a:t>Answering the questions using SQL.</a:t>
            </a:r>
          </a:p>
        </p:txBody>
      </p:sp>
      <p:pic>
        <p:nvPicPr>
          <p:cNvPr id="11" name="Content Placeholder 10">
            <a:extLst>
              <a:ext uri="{FF2B5EF4-FFF2-40B4-BE49-F238E27FC236}">
                <a16:creationId xmlns:a16="http://schemas.microsoft.com/office/drawing/2014/main" id="{F0C7A57F-682C-130B-3544-52E61BB3DB7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04396" y="1767351"/>
            <a:ext cx="5091603" cy="1975530"/>
          </a:xfrm>
        </p:spPr>
      </p:pic>
      <p:pic>
        <p:nvPicPr>
          <p:cNvPr id="13" name="Content Placeholder 12">
            <a:extLst>
              <a:ext uri="{FF2B5EF4-FFF2-40B4-BE49-F238E27FC236}">
                <a16:creationId xmlns:a16="http://schemas.microsoft.com/office/drawing/2014/main" id="{6A3A9E48-0BA4-AD1B-D0F8-9FBEF0F8041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064487" y="4102884"/>
            <a:ext cx="10123116" cy="2389991"/>
          </a:xfrm>
        </p:spPr>
      </p:pic>
      <p:pic>
        <p:nvPicPr>
          <p:cNvPr id="14" name="Picture 13">
            <a:extLst>
              <a:ext uri="{FF2B5EF4-FFF2-40B4-BE49-F238E27FC236}">
                <a16:creationId xmlns:a16="http://schemas.microsoft.com/office/drawing/2014/main" id="{7FF27AAA-918A-A35E-F13B-68DEAA4E32AC}"/>
              </a:ext>
            </a:extLst>
          </p:cNvPr>
          <p:cNvPicPr>
            <a:picLocks noChangeAspect="1"/>
          </p:cNvPicPr>
          <p:nvPr/>
        </p:nvPicPr>
        <p:blipFill>
          <a:blip r:embed="rId4"/>
          <a:stretch>
            <a:fillRect/>
          </a:stretch>
        </p:blipFill>
        <p:spPr>
          <a:xfrm>
            <a:off x="6215190" y="1767351"/>
            <a:ext cx="4972413" cy="1975530"/>
          </a:xfrm>
          <a:prstGeom prst="rect">
            <a:avLst/>
          </a:prstGeom>
        </p:spPr>
      </p:pic>
    </p:spTree>
    <p:extLst>
      <p:ext uri="{BB962C8B-B14F-4D97-AF65-F5344CB8AC3E}">
        <p14:creationId xmlns:p14="http://schemas.microsoft.com/office/powerpoint/2010/main" val="1592279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418CFD-7483-18CD-EB45-532C12CB5700}"/>
              </a:ext>
            </a:extLst>
          </p:cNvPr>
          <p:cNvPicPr>
            <a:picLocks noChangeAspect="1"/>
          </p:cNvPicPr>
          <p:nvPr/>
        </p:nvPicPr>
        <p:blipFill>
          <a:blip r:embed="rId2"/>
          <a:stretch>
            <a:fillRect/>
          </a:stretch>
        </p:blipFill>
        <p:spPr>
          <a:xfrm>
            <a:off x="103129" y="2877076"/>
            <a:ext cx="8870046" cy="1615580"/>
          </a:xfrm>
          <a:prstGeom prst="rect">
            <a:avLst/>
          </a:prstGeom>
        </p:spPr>
      </p:pic>
      <p:pic>
        <p:nvPicPr>
          <p:cNvPr id="3" name="Picture 2">
            <a:extLst>
              <a:ext uri="{FF2B5EF4-FFF2-40B4-BE49-F238E27FC236}">
                <a16:creationId xmlns:a16="http://schemas.microsoft.com/office/drawing/2014/main" id="{8FCDCD4B-B7F5-97BC-3729-0896A50B659F}"/>
              </a:ext>
            </a:extLst>
          </p:cNvPr>
          <p:cNvPicPr>
            <a:picLocks noChangeAspect="1"/>
          </p:cNvPicPr>
          <p:nvPr/>
        </p:nvPicPr>
        <p:blipFill>
          <a:blip r:embed="rId3"/>
          <a:stretch>
            <a:fillRect/>
          </a:stretch>
        </p:blipFill>
        <p:spPr>
          <a:xfrm>
            <a:off x="6199131" y="592853"/>
            <a:ext cx="5992869" cy="2142265"/>
          </a:xfrm>
          <a:prstGeom prst="rect">
            <a:avLst/>
          </a:prstGeom>
        </p:spPr>
      </p:pic>
      <p:pic>
        <p:nvPicPr>
          <p:cNvPr id="4" name="Picture 3">
            <a:extLst>
              <a:ext uri="{FF2B5EF4-FFF2-40B4-BE49-F238E27FC236}">
                <a16:creationId xmlns:a16="http://schemas.microsoft.com/office/drawing/2014/main" id="{20753550-5CE5-8CD5-50E0-6677FD2FE17A}"/>
              </a:ext>
            </a:extLst>
          </p:cNvPr>
          <p:cNvPicPr>
            <a:picLocks noChangeAspect="1"/>
          </p:cNvPicPr>
          <p:nvPr/>
        </p:nvPicPr>
        <p:blipFill>
          <a:blip r:embed="rId4"/>
          <a:stretch>
            <a:fillRect/>
          </a:stretch>
        </p:blipFill>
        <p:spPr>
          <a:xfrm>
            <a:off x="103130" y="4634614"/>
            <a:ext cx="8870045" cy="2030144"/>
          </a:xfrm>
          <a:prstGeom prst="rect">
            <a:avLst/>
          </a:prstGeom>
        </p:spPr>
      </p:pic>
      <p:pic>
        <p:nvPicPr>
          <p:cNvPr id="5" name="Picture 4">
            <a:extLst>
              <a:ext uri="{FF2B5EF4-FFF2-40B4-BE49-F238E27FC236}">
                <a16:creationId xmlns:a16="http://schemas.microsoft.com/office/drawing/2014/main" id="{F957867E-8226-4BD9-7087-1EAAE4FDB30F}"/>
              </a:ext>
            </a:extLst>
          </p:cNvPr>
          <p:cNvPicPr>
            <a:picLocks noChangeAspect="1"/>
          </p:cNvPicPr>
          <p:nvPr/>
        </p:nvPicPr>
        <p:blipFill>
          <a:blip r:embed="rId5"/>
          <a:stretch>
            <a:fillRect/>
          </a:stretch>
        </p:blipFill>
        <p:spPr>
          <a:xfrm>
            <a:off x="103129" y="592853"/>
            <a:ext cx="5962174" cy="2142265"/>
          </a:xfrm>
          <a:prstGeom prst="rect">
            <a:avLst/>
          </a:prstGeom>
        </p:spPr>
      </p:pic>
    </p:spTree>
    <p:extLst>
      <p:ext uri="{BB962C8B-B14F-4D97-AF65-F5344CB8AC3E}">
        <p14:creationId xmlns:p14="http://schemas.microsoft.com/office/powerpoint/2010/main" val="2735854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FABFF2-4303-DD91-FA74-BF29F1189C62}"/>
              </a:ext>
            </a:extLst>
          </p:cNvPr>
          <p:cNvPicPr>
            <a:picLocks noChangeAspect="1"/>
          </p:cNvPicPr>
          <p:nvPr/>
        </p:nvPicPr>
        <p:blipFill>
          <a:blip r:embed="rId2"/>
          <a:stretch>
            <a:fillRect/>
          </a:stretch>
        </p:blipFill>
        <p:spPr>
          <a:xfrm>
            <a:off x="120581" y="867326"/>
            <a:ext cx="5975420" cy="2729984"/>
          </a:xfrm>
          <a:prstGeom prst="rect">
            <a:avLst/>
          </a:prstGeom>
        </p:spPr>
      </p:pic>
      <p:pic>
        <p:nvPicPr>
          <p:cNvPr id="3" name="Picture 2">
            <a:extLst>
              <a:ext uri="{FF2B5EF4-FFF2-40B4-BE49-F238E27FC236}">
                <a16:creationId xmlns:a16="http://schemas.microsoft.com/office/drawing/2014/main" id="{A1BEE2F0-D913-5EFE-32C1-1F130B98C23C}"/>
              </a:ext>
            </a:extLst>
          </p:cNvPr>
          <p:cNvPicPr>
            <a:picLocks noChangeAspect="1"/>
          </p:cNvPicPr>
          <p:nvPr/>
        </p:nvPicPr>
        <p:blipFill>
          <a:blip r:embed="rId3"/>
          <a:stretch>
            <a:fillRect/>
          </a:stretch>
        </p:blipFill>
        <p:spPr>
          <a:xfrm>
            <a:off x="6286215" y="214183"/>
            <a:ext cx="5785204" cy="4163929"/>
          </a:xfrm>
          <a:prstGeom prst="rect">
            <a:avLst/>
          </a:prstGeom>
        </p:spPr>
      </p:pic>
      <p:pic>
        <p:nvPicPr>
          <p:cNvPr id="4" name="Picture 3">
            <a:extLst>
              <a:ext uri="{FF2B5EF4-FFF2-40B4-BE49-F238E27FC236}">
                <a16:creationId xmlns:a16="http://schemas.microsoft.com/office/drawing/2014/main" id="{071FFD14-3C9F-0030-0524-D5DAE617411A}"/>
              </a:ext>
            </a:extLst>
          </p:cNvPr>
          <p:cNvPicPr>
            <a:picLocks noChangeAspect="1"/>
          </p:cNvPicPr>
          <p:nvPr/>
        </p:nvPicPr>
        <p:blipFill>
          <a:blip r:embed="rId4"/>
          <a:stretch>
            <a:fillRect/>
          </a:stretch>
        </p:blipFill>
        <p:spPr>
          <a:xfrm>
            <a:off x="120580" y="3861625"/>
            <a:ext cx="5975419" cy="2860611"/>
          </a:xfrm>
          <a:prstGeom prst="rect">
            <a:avLst/>
          </a:prstGeom>
        </p:spPr>
      </p:pic>
      <p:pic>
        <p:nvPicPr>
          <p:cNvPr id="5" name="Picture 4">
            <a:extLst>
              <a:ext uri="{FF2B5EF4-FFF2-40B4-BE49-F238E27FC236}">
                <a16:creationId xmlns:a16="http://schemas.microsoft.com/office/drawing/2014/main" id="{62FB6FAC-229A-924F-4AB5-C3354C4448B5}"/>
              </a:ext>
            </a:extLst>
          </p:cNvPr>
          <p:cNvPicPr>
            <a:picLocks noChangeAspect="1"/>
          </p:cNvPicPr>
          <p:nvPr/>
        </p:nvPicPr>
        <p:blipFill>
          <a:blip r:embed="rId5"/>
          <a:stretch>
            <a:fillRect/>
          </a:stretch>
        </p:blipFill>
        <p:spPr>
          <a:xfrm>
            <a:off x="6286214" y="4508164"/>
            <a:ext cx="5785203" cy="2135653"/>
          </a:xfrm>
          <a:prstGeom prst="rect">
            <a:avLst/>
          </a:prstGeom>
        </p:spPr>
      </p:pic>
    </p:spTree>
    <p:extLst>
      <p:ext uri="{BB962C8B-B14F-4D97-AF65-F5344CB8AC3E}">
        <p14:creationId xmlns:p14="http://schemas.microsoft.com/office/powerpoint/2010/main" val="2366290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0E313A-8333-2C39-3336-F4E61855EB5C}"/>
              </a:ext>
            </a:extLst>
          </p:cNvPr>
          <p:cNvPicPr>
            <a:picLocks noChangeAspect="1"/>
          </p:cNvPicPr>
          <p:nvPr/>
        </p:nvPicPr>
        <p:blipFill>
          <a:blip r:embed="rId2"/>
          <a:stretch>
            <a:fillRect/>
          </a:stretch>
        </p:blipFill>
        <p:spPr>
          <a:xfrm>
            <a:off x="73688" y="3283478"/>
            <a:ext cx="6538127" cy="3314327"/>
          </a:xfrm>
          <a:prstGeom prst="rect">
            <a:avLst/>
          </a:prstGeom>
        </p:spPr>
      </p:pic>
      <p:pic>
        <p:nvPicPr>
          <p:cNvPr id="3" name="Picture 2">
            <a:extLst>
              <a:ext uri="{FF2B5EF4-FFF2-40B4-BE49-F238E27FC236}">
                <a16:creationId xmlns:a16="http://schemas.microsoft.com/office/drawing/2014/main" id="{462AB3E7-D986-F7C0-B3D8-DBCF275240BA}"/>
              </a:ext>
            </a:extLst>
          </p:cNvPr>
          <p:cNvPicPr>
            <a:picLocks noChangeAspect="1"/>
          </p:cNvPicPr>
          <p:nvPr/>
        </p:nvPicPr>
        <p:blipFill>
          <a:blip r:embed="rId3"/>
          <a:stretch>
            <a:fillRect/>
          </a:stretch>
        </p:blipFill>
        <p:spPr>
          <a:xfrm>
            <a:off x="6729511" y="3023284"/>
            <a:ext cx="5388801" cy="3719160"/>
          </a:xfrm>
          <a:prstGeom prst="rect">
            <a:avLst/>
          </a:prstGeom>
        </p:spPr>
      </p:pic>
      <p:pic>
        <p:nvPicPr>
          <p:cNvPr id="4" name="Picture 3">
            <a:extLst>
              <a:ext uri="{FF2B5EF4-FFF2-40B4-BE49-F238E27FC236}">
                <a16:creationId xmlns:a16="http://schemas.microsoft.com/office/drawing/2014/main" id="{AB31EED4-1C64-A26D-EE34-07FE12B4EBA9}"/>
              </a:ext>
            </a:extLst>
          </p:cNvPr>
          <p:cNvPicPr>
            <a:picLocks noChangeAspect="1"/>
          </p:cNvPicPr>
          <p:nvPr/>
        </p:nvPicPr>
        <p:blipFill>
          <a:blip r:embed="rId4"/>
          <a:stretch>
            <a:fillRect/>
          </a:stretch>
        </p:blipFill>
        <p:spPr>
          <a:xfrm>
            <a:off x="73688" y="347472"/>
            <a:ext cx="6538127" cy="2787365"/>
          </a:xfrm>
          <a:prstGeom prst="rect">
            <a:avLst/>
          </a:prstGeom>
        </p:spPr>
      </p:pic>
      <p:pic>
        <p:nvPicPr>
          <p:cNvPr id="5" name="Picture 4">
            <a:extLst>
              <a:ext uri="{FF2B5EF4-FFF2-40B4-BE49-F238E27FC236}">
                <a16:creationId xmlns:a16="http://schemas.microsoft.com/office/drawing/2014/main" id="{68F52EA4-7A4F-1C23-8C60-06D66B90D1AC}"/>
              </a:ext>
            </a:extLst>
          </p:cNvPr>
          <p:cNvPicPr>
            <a:picLocks noChangeAspect="1"/>
          </p:cNvPicPr>
          <p:nvPr/>
        </p:nvPicPr>
        <p:blipFill>
          <a:blip r:embed="rId5"/>
          <a:stretch>
            <a:fillRect/>
          </a:stretch>
        </p:blipFill>
        <p:spPr>
          <a:xfrm>
            <a:off x="6729510" y="347472"/>
            <a:ext cx="5388801" cy="2536156"/>
          </a:xfrm>
          <a:prstGeom prst="rect">
            <a:avLst/>
          </a:prstGeom>
        </p:spPr>
      </p:pic>
    </p:spTree>
    <p:extLst>
      <p:ext uri="{BB962C8B-B14F-4D97-AF65-F5344CB8AC3E}">
        <p14:creationId xmlns:p14="http://schemas.microsoft.com/office/powerpoint/2010/main" val="249583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FCE7D8-2FFB-031C-D77C-1AAE4CEF1B31}"/>
              </a:ext>
            </a:extLst>
          </p:cNvPr>
          <p:cNvPicPr>
            <a:picLocks noChangeAspect="1"/>
          </p:cNvPicPr>
          <p:nvPr/>
        </p:nvPicPr>
        <p:blipFill>
          <a:blip r:embed="rId2"/>
          <a:stretch>
            <a:fillRect/>
          </a:stretch>
        </p:blipFill>
        <p:spPr>
          <a:xfrm>
            <a:off x="200968" y="149464"/>
            <a:ext cx="9023419" cy="2686683"/>
          </a:xfrm>
          <a:prstGeom prst="rect">
            <a:avLst/>
          </a:prstGeom>
        </p:spPr>
      </p:pic>
      <p:pic>
        <p:nvPicPr>
          <p:cNvPr id="3" name="Picture 2">
            <a:extLst>
              <a:ext uri="{FF2B5EF4-FFF2-40B4-BE49-F238E27FC236}">
                <a16:creationId xmlns:a16="http://schemas.microsoft.com/office/drawing/2014/main" id="{4EB234A0-D97C-8E9B-1E5E-215719585766}"/>
              </a:ext>
            </a:extLst>
          </p:cNvPr>
          <p:cNvPicPr>
            <a:picLocks noChangeAspect="1"/>
          </p:cNvPicPr>
          <p:nvPr/>
        </p:nvPicPr>
        <p:blipFill>
          <a:blip r:embed="rId3"/>
          <a:stretch>
            <a:fillRect/>
          </a:stretch>
        </p:blipFill>
        <p:spPr>
          <a:xfrm>
            <a:off x="200968" y="3001240"/>
            <a:ext cx="5541744" cy="1579001"/>
          </a:xfrm>
          <a:prstGeom prst="rect">
            <a:avLst/>
          </a:prstGeom>
        </p:spPr>
      </p:pic>
      <p:pic>
        <p:nvPicPr>
          <p:cNvPr id="4" name="Picture 3">
            <a:extLst>
              <a:ext uri="{FF2B5EF4-FFF2-40B4-BE49-F238E27FC236}">
                <a16:creationId xmlns:a16="http://schemas.microsoft.com/office/drawing/2014/main" id="{900D898A-4B06-6237-9D55-AC1ED2C69106}"/>
              </a:ext>
            </a:extLst>
          </p:cNvPr>
          <p:cNvPicPr>
            <a:picLocks noChangeAspect="1"/>
          </p:cNvPicPr>
          <p:nvPr/>
        </p:nvPicPr>
        <p:blipFill>
          <a:blip r:embed="rId4"/>
          <a:stretch>
            <a:fillRect/>
          </a:stretch>
        </p:blipFill>
        <p:spPr>
          <a:xfrm>
            <a:off x="5962745" y="3001240"/>
            <a:ext cx="6155568" cy="1579001"/>
          </a:xfrm>
          <a:prstGeom prst="rect">
            <a:avLst/>
          </a:prstGeom>
        </p:spPr>
      </p:pic>
      <p:pic>
        <p:nvPicPr>
          <p:cNvPr id="5" name="Picture 4">
            <a:extLst>
              <a:ext uri="{FF2B5EF4-FFF2-40B4-BE49-F238E27FC236}">
                <a16:creationId xmlns:a16="http://schemas.microsoft.com/office/drawing/2014/main" id="{D4331462-2EEA-60F7-7D81-4645E89736D9}"/>
              </a:ext>
            </a:extLst>
          </p:cNvPr>
          <p:cNvPicPr>
            <a:picLocks noChangeAspect="1"/>
          </p:cNvPicPr>
          <p:nvPr/>
        </p:nvPicPr>
        <p:blipFill>
          <a:blip r:embed="rId5"/>
          <a:stretch>
            <a:fillRect/>
          </a:stretch>
        </p:blipFill>
        <p:spPr>
          <a:xfrm>
            <a:off x="200969" y="4745334"/>
            <a:ext cx="5541744" cy="1963202"/>
          </a:xfrm>
          <a:prstGeom prst="rect">
            <a:avLst/>
          </a:prstGeom>
        </p:spPr>
      </p:pic>
      <p:pic>
        <p:nvPicPr>
          <p:cNvPr id="6" name="Picture 5">
            <a:extLst>
              <a:ext uri="{FF2B5EF4-FFF2-40B4-BE49-F238E27FC236}">
                <a16:creationId xmlns:a16="http://schemas.microsoft.com/office/drawing/2014/main" id="{5C066BD3-8201-DC54-E96C-3895044CD405}"/>
              </a:ext>
            </a:extLst>
          </p:cNvPr>
          <p:cNvPicPr>
            <a:picLocks noChangeAspect="1"/>
          </p:cNvPicPr>
          <p:nvPr/>
        </p:nvPicPr>
        <p:blipFill>
          <a:blip r:embed="rId6"/>
          <a:stretch>
            <a:fillRect/>
          </a:stretch>
        </p:blipFill>
        <p:spPr>
          <a:xfrm>
            <a:off x="5962745" y="4745334"/>
            <a:ext cx="6155568" cy="1963202"/>
          </a:xfrm>
          <a:prstGeom prst="rect">
            <a:avLst/>
          </a:prstGeom>
        </p:spPr>
      </p:pic>
    </p:spTree>
    <p:extLst>
      <p:ext uri="{BB962C8B-B14F-4D97-AF65-F5344CB8AC3E}">
        <p14:creationId xmlns:p14="http://schemas.microsoft.com/office/powerpoint/2010/main" val="4201299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27A979-7F91-F13A-90B5-EBC9999D6615}"/>
              </a:ext>
            </a:extLst>
          </p:cNvPr>
          <p:cNvPicPr>
            <a:picLocks noChangeAspect="1"/>
          </p:cNvPicPr>
          <p:nvPr/>
        </p:nvPicPr>
        <p:blipFill>
          <a:blip r:embed="rId2"/>
          <a:stretch>
            <a:fillRect/>
          </a:stretch>
        </p:blipFill>
        <p:spPr>
          <a:xfrm>
            <a:off x="545111" y="247446"/>
            <a:ext cx="11101778" cy="1292464"/>
          </a:xfrm>
          <a:prstGeom prst="rect">
            <a:avLst/>
          </a:prstGeom>
        </p:spPr>
      </p:pic>
      <p:pic>
        <p:nvPicPr>
          <p:cNvPr id="4" name="Picture 3">
            <a:extLst>
              <a:ext uri="{FF2B5EF4-FFF2-40B4-BE49-F238E27FC236}">
                <a16:creationId xmlns:a16="http://schemas.microsoft.com/office/drawing/2014/main" id="{28C2C882-2940-A0F2-4809-05FA89DBCEDF}"/>
              </a:ext>
            </a:extLst>
          </p:cNvPr>
          <p:cNvPicPr>
            <a:picLocks noChangeAspect="1"/>
          </p:cNvPicPr>
          <p:nvPr/>
        </p:nvPicPr>
        <p:blipFill>
          <a:blip r:embed="rId3"/>
          <a:stretch>
            <a:fillRect/>
          </a:stretch>
        </p:blipFill>
        <p:spPr>
          <a:xfrm>
            <a:off x="545111" y="1637996"/>
            <a:ext cx="11101778" cy="2883762"/>
          </a:xfrm>
          <a:prstGeom prst="rect">
            <a:avLst/>
          </a:prstGeom>
        </p:spPr>
      </p:pic>
      <p:pic>
        <p:nvPicPr>
          <p:cNvPr id="5" name="Picture 4">
            <a:extLst>
              <a:ext uri="{FF2B5EF4-FFF2-40B4-BE49-F238E27FC236}">
                <a16:creationId xmlns:a16="http://schemas.microsoft.com/office/drawing/2014/main" id="{7BF1D98D-8776-AA21-B0E8-6844CD062590}"/>
              </a:ext>
            </a:extLst>
          </p:cNvPr>
          <p:cNvPicPr>
            <a:picLocks noChangeAspect="1"/>
          </p:cNvPicPr>
          <p:nvPr/>
        </p:nvPicPr>
        <p:blipFill>
          <a:blip r:embed="rId4"/>
          <a:stretch>
            <a:fillRect/>
          </a:stretch>
        </p:blipFill>
        <p:spPr>
          <a:xfrm>
            <a:off x="2520037" y="4619844"/>
            <a:ext cx="7151926" cy="2142697"/>
          </a:xfrm>
          <a:prstGeom prst="rect">
            <a:avLst/>
          </a:prstGeom>
        </p:spPr>
      </p:pic>
    </p:spTree>
    <p:extLst>
      <p:ext uri="{BB962C8B-B14F-4D97-AF65-F5344CB8AC3E}">
        <p14:creationId xmlns:p14="http://schemas.microsoft.com/office/powerpoint/2010/main" val="3307500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A6CD25-46E1-D62E-D6A8-14A348723A03}"/>
              </a:ext>
            </a:extLst>
          </p:cNvPr>
          <p:cNvPicPr>
            <a:picLocks noChangeAspect="1"/>
          </p:cNvPicPr>
          <p:nvPr/>
        </p:nvPicPr>
        <p:blipFill>
          <a:blip r:embed="rId2"/>
          <a:stretch>
            <a:fillRect/>
          </a:stretch>
        </p:blipFill>
        <p:spPr>
          <a:xfrm>
            <a:off x="657280" y="212326"/>
            <a:ext cx="10114141" cy="2213040"/>
          </a:xfrm>
          <a:prstGeom prst="rect">
            <a:avLst/>
          </a:prstGeom>
        </p:spPr>
      </p:pic>
      <p:pic>
        <p:nvPicPr>
          <p:cNvPr id="5" name="Picture 4">
            <a:extLst>
              <a:ext uri="{FF2B5EF4-FFF2-40B4-BE49-F238E27FC236}">
                <a16:creationId xmlns:a16="http://schemas.microsoft.com/office/drawing/2014/main" id="{AEC29B1A-2127-4F5D-5273-C8FD02ECA619}"/>
              </a:ext>
            </a:extLst>
          </p:cNvPr>
          <p:cNvPicPr>
            <a:picLocks noChangeAspect="1"/>
          </p:cNvPicPr>
          <p:nvPr/>
        </p:nvPicPr>
        <p:blipFill>
          <a:blip r:embed="rId3"/>
          <a:stretch>
            <a:fillRect/>
          </a:stretch>
        </p:blipFill>
        <p:spPr>
          <a:xfrm>
            <a:off x="657280" y="2701220"/>
            <a:ext cx="10114141" cy="3944454"/>
          </a:xfrm>
          <a:prstGeom prst="rect">
            <a:avLst/>
          </a:prstGeom>
        </p:spPr>
      </p:pic>
    </p:spTree>
    <p:extLst>
      <p:ext uri="{BB962C8B-B14F-4D97-AF65-F5344CB8AC3E}">
        <p14:creationId xmlns:p14="http://schemas.microsoft.com/office/powerpoint/2010/main" val="3399033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9CEE64-3749-3B3E-45A7-8C9E799E59D3}"/>
              </a:ext>
            </a:extLst>
          </p:cNvPr>
          <p:cNvPicPr>
            <a:picLocks noChangeAspect="1"/>
          </p:cNvPicPr>
          <p:nvPr/>
        </p:nvPicPr>
        <p:blipFill>
          <a:blip r:embed="rId2"/>
          <a:stretch>
            <a:fillRect/>
          </a:stretch>
        </p:blipFill>
        <p:spPr>
          <a:xfrm>
            <a:off x="200967" y="895385"/>
            <a:ext cx="5895033" cy="2340183"/>
          </a:xfrm>
          <a:prstGeom prst="rect">
            <a:avLst/>
          </a:prstGeom>
        </p:spPr>
      </p:pic>
      <p:pic>
        <p:nvPicPr>
          <p:cNvPr id="3" name="Picture 2">
            <a:extLst>
              <a:ext uri="{FF2B5EF4-FFF2-40B4-BE49-F238E27FC236}">
                <a16:creationId xmlns:a16="http://schemas.microsoft.com/office/drawing/2014/main" id="{7D021D4D-05AA-75D5-DF15-97DB2086617A}"/>
              </a:ext>
            </a:extLst>
          </p:cNvPr>
          <p:cNvPicPr>
            <a:picLocks noChangeAspect="1"/>
          </p:cNvPicPr>
          <p:nvPr/>
        </p:nvPicPr>
        <p:blipFill>
          <a:blip r:embed="rId3"/>
          <a:stretch>
            <a:fillRect/>
          </a:stretch>
        </p:blipFill>
        <p:spPr>
          <a:xfrm>
            <a:off x="6217474" y="887848"/>
            <a:ext cx="5645385" cy="2347719"/>
          </a:xfrm>
          <a:prstGeom prst="rect">
            <a:avLst/>
          </a:prstGeom>
        </p:spPr>
      </p:pic>
      <p:pic>
        <p:nvPicPr>
          <p:cNvPr id="4" name="Picture 3">
            <a:extLst>
              <a:ext uri="{FF2B5EF4-FFF2-40B4-BE49-F238E27FC236}">
                <a16:creationId xmlns:a16="http://schemas.microsoft.com/office/drawing/2014/main" id="{522C98C5-3DCE-C69D-206E-6F844280895E}"/>
              </a:ext>
            </a:extLst>
          </p:cNvPr>
          <p:cNvPicPr>
            <a:picLocks noChangeAspect="1"/>
          </p:cNvPicPr>
          <p:nvPr/>
        </p:nvPicPr>
        <p:blipFill>
          <a:blip r:embed="rId4"/>
          <a:stretch>
            <a:fillRect/>
          </a:stretch>
        </p:blipFill>
        <p:spPr>
          <a:xfrm>
            <a:off x="2594149" y="3429000"/>
            <a:ext cx="7003701" cy="2991897"/>
          </a:xfrm>
          <a:prstGeom prst="rect">
            <a:avLst/>
          </a:prstGeom>
        </p:spPr>
      </p:pic>
    </p:spTree>
    <p:extLst>
      <p:ext uri="{BB962C8B-B14F-4D97-AF65-F5344CB8AC3E}">
        <p14:creationId xmlns:p14="http://schemas.microsoft.com/office/powerpoint/2010/main" val="1003645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21262-87CD-719A-A6F2-4BAAB01639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D73003-2039-C365-F1D7-EDE199D865C2}"/>
              </a:ext>
            </a:extLst>
          </p:cNvPr>
          <p:cNvSpPr>
            <a:spLocks noGrp="1"/>
          </p:cNvSpPr>
          <p:nvPr>
            <p:ph type="title"/>
          </p:nvPr>
        </p:nvSpPr>
        <p:spPr/>
        <p:txBody>
          <a:bodyPr/>
          <a:lstStyle/>
          <a:p>
            <a:pPr algn="ctr"/>
            <a:r>
              <a:rPr lang="en-US" b="1" dirty="0"/>
              <a:t>Team Members and Their Tasks</a:t>
            </a:r>
          </a:p>
        </p:txBody>
      </p:sp>
      <p:sp>
        <p:nvSpPr>
          <p:cNvPr id="3" name="Content Placeholder 2">
            <a:extLst>
              <a:ext uri="{FF2B5EF4-FFF2-40B4-BE49-F238E27FC236}">
                <a16:creationId xmlns:a16="http://schemas.microsoft.com/office/drawing/2014/main" id="{CA406C0A-4E31-1D3B-FABB-814706771FC4}"/>
              </a:ext>
            </a:extLst>
          </p:cNvPr>
          <p:cNvSpPr>
            <a:spLocks noGrp="1"/>
          </p:cNvSpPr>
          <p:nvPr>
            <p:ph idx="1"/>
          </p:nvPr>
        </p:nvSpPr>
        <p:spPr/>
        <p:txBody>
          <a:bodyPr>
            <a:normAutofit fontScale="70000" lnSpcReduction="20000"/>
          </a:bodyPr>
          <a:lstStyle/>
          <a:p>
            <a:r>
              <a:rPr lang="en-US" b="1" dirty="0"/>
              <a:t>Team Members:</a:t>
            </a:r>
          </a:p>
          <a:p>
            <a:pPr>
              <a:buFont typeface="+mj-lt"/>
              <a:buAutoNum type="arabicPeriod"/>
            </a:pPr>
            <a:r>
              <a:rPr lang="en-US" b="1" dirty="0"/>
              <a:t>Mohamed Alaa Eldin Mohamed Ibrahim</a:t>
            </a:r>
            <a:endParaRPr lang="en-US" dirty="0"/>
          </a:p>
          <a:p>
            <a:pPr marL="742950" lvl="1" indent="-285750">
              <a:buFont typeface="+mj-lt"/>
              <a:buAutoNum type="arabicPeriod"/>
            </a:pPr>
            <a:r>
              <a:rPr lang="en-US" dirty="0"/>
              <a:t>Task: Answer analysis questions using SQL, explore data to help add some data points</a:t>
            </a:r>
            <a:r>
              <a:rPr lang="ar-EG" dirty="0"/>
              <a:t> </a:t>
            </a:r>
            <a:r>
              <a:rPr lang="en-US" dirty="0"/>
              <a:t>in python, perform statistical analysis on the dataset and assist with data analysis</a:t>
            </a:r>
            <a:r>
              <a:rPr lang="ar-EG" dirty="0"/>
              <a:t> </a:t>
            </a:r>
            <a:r>
              <a:rPr lang="en-US" dirty="0"/>
              <a:t> by writing Conclusion &amp; Recommendations.</a:t>
            </a:r>
          </a:p>
          <a:p>
            <a:pPr>
              <a:buFont typeface="+mj-lt"/>
              <a:buAutoNum type="arabicPeriod"/>
            </a:pPr>
            <a:r>
              <a:rPr lang="en-US" b="1" dirty="0"/>
              <a:t>Kerollos Girgis Dawoud</a:t>
            </a:r>
            <a:endParaRPr lang="en-US" dirty="0"/>
          </a:p>
          <a:p>
            <a:pPr marL="742950" lvl="1" indent="-285750">
              <a:buFont typeface="+mj-lt"/>
              <a:buAutoNum type="arabicPeriod"/>
            </a:pPr>
            <a:r>
              <a:rPr lang="en-US" dirty="0"/>
              <a:t>Task: Clean the dataset using Python and assist with data analysis.</a:t>
            </a:r>
          </a:p>
          <a:p>
            <a:pPr>
              <a:buFont typeface="+mj-lt"/>
              <a:buAutoNum type="arabicPeriod"/>
            </a:pPr>
            <a:r>
              <a:rPr lang="en-US" b="1" dirty="0"/>
              <a:t>Raneem Essam Abdelwahed</a:t>
            </a:r>
            <a:endParaRPr lang="en-US" dirty="0"/>
          </a:p>
          <a:p>
            <a:pPr marL="742950" lvl="1" indent="-285750">
              <a:buFont typeface="+mj-lt"/>
              <a:buAutoNum type="arabicPeriod"/>
            </a:pPr>
            <a:r>
              <a:rPr lang="en-US" dirty="0"/>
              <a:t>Task: Answer analysis questions in Python, create visuals using Python, and assist in data analysis.</a:t>
            </a:r>
          </a:p>
          <a:p>
            <a:pPr>
              <a:buFont typeface="+mj-lt"/>
              <a:buAutoNum type="arabicPeriod"/>
            </a:pPr>
            <a:r>
              <a:rPr lang="en-US" b="1" dirty="0"/>
              <a:t>Mohanad Mohamed Yasser</a:t>
            </a:r>
            <a:endParaRPr lang="en-US" dirty="0"/>
          </a:p>
          <a:p>
            <a:pPr marL="742950" lvl="1" indent="-285750">
              <a:buFont typeface="+mj-lt"/>
              <a:buAutoNum type="arabicPeriod"/>
            </a:pPr>
            <a:r>
              <a:rPr lang="en-US" dirty="0"/>
              <a:t>Task: Create the project blueprint and assist in data analysis.</a:t>
            </a:r>
          </a:p>
          <a:p>
            <a:pPr>
              <a:buFont typeface="+mj-lt"/>
              <a:buAutoNum type="arabicPeriod"/>
            </a:pPr>
            <a:r>
              <a:rPr lang="en-US" b="1" dirty="0"/>
              <a:t>Nariman Mohamed Saad</a:t>
            </a:r>
            <a:endParaRPr lang="en-US" dirty="0"/>
          </a:p>
          <a:p>
            <a:pPr marL="742950" lvl="1" indent="-285750">
              <a:buFont typeface="+mj-lt"/>
              <a:buAutoNum type="arabicPeriod"/>
            </a:pPr>
            <a:r>
              <a:rPr lang="en-US" dirty="0"/>
              <a:t>Task: Build the Tableau dashboard and assist in data analysis.</a:t>
            </a:r>
          </a:p>
          <a:p>
            <a:r>
              <a:rPr lang="en-US" b="1" dirty="0"/>
              <a:t>Note:</a:t>
            </a:r>
          </a:p>
          <a:p>
            <a:pPr>
              <a:buFont typeface="Arial" panose="020B0604020202020204" pitchFamily="34" charset="0"/>
              <a:buChar char="•"/>
            </a:pPr>
            <a:r>
              <a:rPr lang="en-US" dirty="0"/>
              <a:t>Each team member contributed to writing their respective parts of the final report.</a:t>
            </a:r>
          </a:p>
          <a:p>
            <a:endParaRPr lang="en-US" dirty="0"/>
          </a:p>
        </p:txBody>
      </p:sp>
    </p:spTree>
    <p:extLst>
      <p:ext uri="{BB962C8B-B14F-4D97-AF65-F5344CB8AC3E}">
        <p14:creationId xmlns:p14="http://schemas.microsoft.com/office/powerpoint/2010/main" val="3061335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solidFill>
                  <a:schemeClr val="accent3"/>
                </a:solidFill>
                <a:latin typeface="Arial Black" panose="020B0A04020102020204" pitchFamily="34" charset="0"/>
                <a:cs typeface="Angsana New" panose="02020603050405020304" pitchFamily="18" charset="-34"/>
              </a:rPr>
              <a:t>Answer Questions Using Python</a:t>
            </a:r>
            <a:endParaRPr b="1" dirty="0">
              <a:solidFill>
                <a:schemeClr val="accent3"/>
              </a:solidFill>
              <a:latin typeface="Arial Black" panose="020B0A04020102020204" pitchFamily="34" charset="0"/>
              <a:cs typeface="Angsana New" panose="02020603050405020304" pitchFamily="18" charset="-34"/>
            </a:endParaRPr>
          </a:p>
        </p:txBody>
      </p:sp>
      <p:sp>
        <p:nvSpPr>
          <p:cNvPr id="3" name="Subtitle 2"/>
          <p:cNvSpPr>
            <a:spLocks noGrp="1"/>
          </p:cNvSpPr>
          <p:nvPr>
            <p:ph type="subTitle" idx="1"/>
          </p:nvPr>
        </p:nvSpPr>
        <p:spPr/>
        <p:txBody>
          <a:bodyPr>
            <a:normAutofit/>
          </a:bodyPr>
          <a:lstStyle/>
          <a:p>
            <a:r>
              <a:rPr dirty="0">
                <a:latin typeface="Arial" panose="020B0604020202020204" pitchFamily="34" charset="0"/>
                <a:cs typeface="Arial" panose="020B0604020202020204" pitchFamily="34" charset="0"/>
              </a:rPr>
              <a:t>An analysis of employee turnover, salary distribution, and promotions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6285"/>
            <a:ext cx="10515600" cy="1325563"/>
          </a:xfrm>
        </p:spPr>
        <p:txBody>
          <a:bodyPr/>
          <a:lstStyle/>
          <a:p>
            <a:r>
              <a:rPr dirty="0"/>
              <a:t>Introduction</a:t>
            </a:r>
          </a:p>
        </p:txBody>
      </p:sp>
      <p:sp>
        <p:nvSpPr>
          <p:cNvPr id="3" name="Content Placeholder 2"/>
          <p:cNvSpPr>
            <a:spLocks noGrp="1"/>
          </p:cNvSpPr>
          <p:nvPr>
            <p:ph idx="1"/>
          </p:nvPr>
        </p:nvSpPr>
        <p:spPr/>
        <p:txBody>
          <a:bodyPr/>
          <a:lstStyle/>
          <a:p>
            <a:r>
              <a:rPr dirty="0"/>
              <a:t>This report analyzes an HR dataset that includes key information about employees, such as their demographics, job roles, salaries, and turnover status. The objective of the analysis is to provide insights into patterns affecting employee retention, salary distribution, and promotion practices.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chemeClr val="accent3"/>
                </a:solidFill>
                <a:latin typeface="Arial" panose="020B0604020202020204" pitchFamily="34" charset="0"/>
                <a:cs typeface="Arial" panose="020B0604020202020204" pitchFamily="34" charset="0"/>
              </a:rPr>
              <a:t>Turnover Analysis</a:t>
            </a:r>
          </a:p>
        </p:txBody>
      </p:sp>
      <p:sp>
        <p:nvSpPr>
          <p:cNvPr id="3" name="Content Placeholder 2"/>
          <p:cNvSpPr>
            <a:spLocks noGrp="1"/>
          </p:cNvSpPr>
          <p:nvPr>
            <p:ph idx="1"/>
          </p:nvPr>
        </p:nvSpPr>
        <p:spPr/>
        <p:txBody>
          <a:bodyPr/>
          <a:lstStyle/>
          <a:p>
            <a:r>
              <a:rPr dirty="0"/>
              <a:t>Turnover is a critical HR metric. High turnover can be costly for organizations in terms of recruitment, training, and productivity loss. The turnover rate was analyzed by department.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3200" b="1" dirty="0">
                <a:solidFill>
                  <a:schemeClr val="accent3"/>
                </a:solidFill>
                <a:latin typeface="Arial" panose="020B0604020202020204" pitchFamily="34" charset="0"/>
                <a:cs typeface="Arial" panose="020B0604020202020204" pitchFamily="34" charset="0"/>
              </a:rPr>
              <a:t>Turnover Rate by Department</a:t>
            </a:r>
          </a:p>
        </p:txBody>
      </p:sp>
      <p:sp>
        <p:nvSpPr>
          <p:cNvPr id="3" name="TextBox 2"/>
          <p:cNvSpPr txBox="1"/>
          <p:nvPr/>
        </p:nvSpPr>
        <p:spPr>
          <a:xfrm>
            <a:off x="2303929" y="1417639"/>
            <a:ext cx="6680034" cy="646331"/>
          </a:xfrm>
          <a:prstGeom prst="rect">
            <a:avLst/>
          </a:prstGeom>
          <a:noFill/>
        </p:spPr>
        <p:txBody>
          <a:bodyPr wrap="none">
            <a:spAutoFit/>
          </a:bodyPr>
          <a:lstStyle/>
          <a:p>
            <a:r>
              <a:rPr dirty="0"/>
              <a:t>- Sales and HR departments exhibit the highest turnover rates.</a:t>
            </a:r>
          </a:p>
          <a:p>
            <a:r>
              <a:rPr dirty="0"/>
              <a:t>- Research &amp; Development and Marketing have lower turnover rates.</a:t>
            </a:r>
          </a:p>
        </p:txBody>
      </p:sp>
      <p:pic>
        <p:nvPicPr>
          <p:cNvPr id="12" name="Picture 11" descr="A graph of a number of colored rectangular objects&#10;&#10;Description automatically generated with medium confidence">
            <a:extLst>
              <a:ext uri="{FF2B5EF4-FFF2-40B4-BE49-F238E27FC236}">
                <a16:creationId xmlns:a16="http://schemas.microsoft.com/office/drawing/2014/main" id="{678EF064-8180-7458-AC5A-7357E3569DCD}"/>
              </a:ext>
            </a:extLst>
          </p:cNvPr>
          <p:cNvPicPr>
            <a:picLocks noChangeAspect="1"/>
          </p:cNvPicPr>
          <p:nvPr/>
        </p:nvPicPr>
        <p:blipFill>
          <a:blip r:embed="rId2"/>
          <a:stretch>
            <a:fillRect/>
          </a:stretch>
        </p:blipFill>
        <p:spPr>
          <a:xfrm>
            <a:off x="2357718" y="2252415"/>
            <a:ext cx="6970559" cy="439043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3200" b="1" dirty="0">
                <a:solidFill>
                  <a:schemeClr val="accent3"/>
                </a:solidFill>
                <a:latin typeface="Arial" panose="020B0604020202020204" pitchFamily="34" charset="0"/>
                <a:cs typeface="Arial" panose="020B0604020202020204" pitchFamily="34" charset="0"/>
              </a:rPr>
              <a:t>Salary Distribution Analysis</a:t>
            </a:r>
          </a:p>
        </p:txBody>
      </p:sp>
      <p:sp>
        <p:nvSpPr>
          <p:cNvPr id="3" name="Content Placeholder 2"/>
          <p:cNvSpPr>
            <a:spLocks noGrp="1"/>
          </p:cNvSpPr>
          <p:nvPr>
            <p:ph idx="1"/>
          </p:nvPr>
        </p:nvSpPr>
        <p:spPr/>
        <p:txBody>
          <a:bodyPr/>
          <a:lstStyle/>
          <a:p>
            <a:r>
              <a:rPr sz="2400" dirty="0"/>
              <a:t>Salary distribution was analyzed by </a:t>
            </a:r>
            <a:r>
              <a:rPr lang="en-US" sz="2400" dirty="0"/>
              <a:t>Gender</a:t>
            </a:r>
            <a:r>
              <a:rPr sz="2400" dirty="0"/>
              <a:t>:</a:t>
            </a:r>
          </a:p>
          <a:p>
            <a:r>
              <a:rPr sz="2400" dirty="0"/>
              <a:t>- Some roles show wide variability in salaries (e.g., </a:t>
            </a:r>
            <a:r>
              <a:rPr lang="en-US" sz="2400" dirty="0"/>
              <a:t>Females, Males</a:t>
            </a:r>
            <a:r>
              <a:rPr sz="2400" dirty="0"/>
              <a:t>).</a:t>
            </a:r>
          </a:p>
          <a:p>
            <a:r>
              <a:rPr sz="2400" dirty="0"/>
              <a:t>- Salary disparities should be addressed, particularly for roles like HR Representatives</a:t>
            </a:r>
            <a:r>
              <a:rPr dirty="0"/>
              <a:t>.</a:t>
            </a:r>
          </a:p>
        </p:txBody>
      </p:sp>
      <p:pic>
        <p:nvPicPr>
          <p:cNvPr id="6" name="Picture 5" descr="A graph showing a salary distribution by gender&#10;&#10;Description automatically generated">
            <a:extLst>
              <a:ext uri="{FF2B5EF4-FFF2-40B4-BE49-F238E27FC236}">
                <a16:creationId xmlns:a16="http://schemas.microsoft.com/office/drawing/2014/main" id="{38BB7985-C279-9461-C079-9F3F6B1FE19B}"/>
              </a:ext>
            </a:extLst>
          </p:cNvPr>
          <p:cNvPicPr>
            <a:picLocks noChangeAspect="1"/>
          </p:cNvPicPr>
          <p:nvPr/>
        </p:nvPicPr>
        <p:blipFill>
          <a:blip r:embed="rId2"/>
          <a:stretch>
            <a:fillRect/>
          </a:stretch>
        </p:blipFill>
        <p:spPr>
          <a:xfrm>
            <a:off x="5423648" y="3429000"/>
            <a:ext cx="5244353" cy="315436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02350"/>
            <a:ext cx="10515600" cy="1325563"/>
          </a:xfrm>
        </p:spPr>
        <p:txBody>
          <a:bodyPr>
            <a:normAutofit/>
          </a:bodyPr>
          <a:lstStyle/>
          <a:p>
            <a:r>
              <a:rPr lang="en-US" sz="3200" b="1" dirty="0">
                <a:solidFill>
                  <a:schemeClr val="accent3"/>
                </a:solidFill>
                <a:latin typeface="Arial" panose="020B0604020202020204" pitchFamily="34" charset="0"/>
                <a:cs typeface="Arial" panose="020B0604020202020204" pitchFamily="34" charset="0"/>
              </a:rPr>
              <a:t>Age Distribution of Employees</a:t>
            </a:r>
            <a:endParaRPr sz="3200" b="1" dirty="0">
              <a:solidFill>
                <a:schemeClr val="accent3"/>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sz="2400" dirty="0"/>
              <a:t>The majority of employees </a:t>
            </a:r>
            <a:r>
              <a:rPr lang="en-US" sz="2400" dirty="0"/>
              <a:t>is more than 30.</a:t>
            </a:r>
          </a:p>
          <a:p>
            <a:r>
              <a:rPr lang="en-US" sz="2400" dirty="0"/>
              <a:t>The lowest number of employees is mor then 50.</a:t>
            </a:r>
            <a:endParaRPr sz="2400" dirty="0"/>
          </a:p>
        </p:txBody>
      </p:sp>
      <p:pic>
        <p:nvPicPr>
          <p:cNvPr id="6" name="Picture 5" descr="A graph of age distribution">
            <a:extLst>
              <a:ext uri="{FF2B5EF4-FFF2-40B4-BE49-F238E27FC236}">
                <a16:creationId xmlns:a16="http://schemas.microsoft.com/office/drawing/2014/main" id="{42FE2E0C-86E3-9367-67C5-8B30D6E25940}"/>
              </a:ext>
            </a:extLst>
          </p:cNvPr>
          <p:cNvPicPr>
            <a:picLocks noChangeAspect="1"/>
          </p:cNvPicPr>
          <p:nvPr/>
        </p:nvPicPr>
        <p:blipFill>
          <a:blip r:embed="rId4"/>
          <a:stretch>
            <a:fillRect/>
          </a:stretch>
        </p:blipFill>
        <p:spPr>
          <a:xfrm>
            <a:off x="3918231" y="3146612"/>
            <a:ext cx="5741240" cy="3711388"/>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018C-E550-1AD1-D681-138096CB0382}"/>
              </a:ext>
            </a:extLst>
          </p:cNvPr>
          <p:cNvSpPr>
            <a:spLocks noGrp="1"/>
          </p:cNvSpPr>
          <p:nvPr>
            <p:ph type="title"/>
          </p:nvPr>
        </p:nvSpPr>
        <p:spPr/>
        <p:txBody>
          <a:bodyPr>
            <a:normAutofit/>
          </a:bodyPr>
          <a:lstStyle/>
          <a:p>
            <a:r>
              <a:rPr lang="en-US" sz="3200" b="1" dirty="0">
                <a:solidFill>
                  <a:schemeClr val="accent3"/>
                </a:solidFill>
                <a:latin typeface="Arial" panose="020B0604020202020204" pitchFamily="34" charset="0"/>
                <a:cs typeface="Arial" panose="020B0604020202020204" pitchFamily="34" charset="0"/>
              </a:rPr>
              <a:t>Gender Distribution across job levels</a:t>
            </a:r>
          </a:p>
        </p:txBody>
      </p:sp>
      <p:sp>
        <p:nvSpPr>
          <p:cNvPr id="7" name="Content Placeholder 6">
            <a:extLst>
              <a:ext uri="{FF2B5EF4-FFF2-40B4-BE49-F238E27FC236}">
                <a16:creationId xmlns:a16="http://schemas.microsoft.com/office/drawing/2014/main" id="{C2CFDBAC-15A9-D719-E556-B32016DA3C88}"/>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Highest number of employees is the mid-level.</a:t>
            </a:r>
          </a:p>
          <a:p>
            <a:r>
              <a:rPr lang="en-US" sz="2400" dirty="0">
                <a:latin typeface="Arial" panose="020B0604020202020204" pitchFamily="34" charset="0"/>
                <a:cs typeface="Arial" panose="020B0604020202020204" pitchFamily="34" charset="0"/>
              </a:rPr>
              <a:t>Lowest number of employees is the managers level.</a:t>
            </a:r>
          </a:p>
        </p:txBody>
      </p:sp>
      <p:pic>
        <p:nvPicPr>
          <p:cNvPr id="9" name="Picture 8" descr="A graph of a bar chart&#10;&#10;Description automatically generated with medium confidence">
            <a:extLst>
              <a:ext uri="{FF2B5EF4-FFF2-40B4-BE49-F238E27FC236}">
                <a16:creationId xmlns:a16="http://schemas.microsoft.com/office/drawing/2014/main" id="{5D74C770-AA17-A6B9-4764-494EB633847F}"/>
              </a:ext>
            </a:extLst>
          </p:cNvPr>
          <p:cNvPicPr>
            <a:picLocks noChangeAspect="1"/>
          </p:cNvPicPr>
          <p:nvPr/>
        </p:nvPicPr>
        <p:blipFill>
          <a:blip r:embed="rId2"/>
          <a:stretch>
            <a:fillRect/>
          </a:stretch>
        </p:blipFill>
        <p:spPr>
          <a:xfrm>
            <a:off x="5794828" y="3565324"/>
            <a:ext cx="4617679" cy="3117600"/>
          </a:xfrm>
          <a:prstGeom prst="rect">
            <a:avLst/>
          </a:prstGeom>
        </p:spPr>
      </p:pic>
    </p:spTree>
    <p:extLst>
      <p:ext uri="{BB962C8B-B14F-4D97-AF65-F5344CB8AC3E}">
        <p14:creationId xmlns:p14="http://schemas.microsoft.com/office/powerpoint/2010/main" val="3132307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36502-7DBB-2E6F-C123-AA0E5419A23A}"/>
              </a:ext>
            </a:extLst>
          </p:cNvPr>
          <p:cNvSpPr>
            <a:spLocks noGrp="1"/>
          </p:cNvSpPr>
          <p:nvPr>
            <p:ph type="title"/>
          </p:nvPr>
        </p:nvSpPr>
        <p:spPr/>
        <p:txBody>
          <a:bodyPr>
            <a:normAutofit/>
          </a:bodyPr>
          <a:lstStyle/>
          <a:p>
            <a:r>
              <a:rPr lang="en-US" sz="3200" b="1" dirty="0">
                <a:solidFill>
                  <a:schemeClr val="accent3"/>
                </a:solidFill>
                <a:latin typeface="Arial" panose="020B0604020202020204" pitchFamily="34" charset="0"/>
                <a:cs typeface="Arial" panose="020B0604020202020204" pitchFamily="34" charset="0"/>
              </a:rPr>
              <a:t>Years of Service Vs. Average Salary</a:t>
            </a:r>
          </a:p>
        </p:txBody>
      </p:sp>
      <p:sp>
        <p:nvSpPr>
          <p:cNvPr id="3" name="Content Placeholder 2">
            <a:extLst>
              <a:ext uri="{FF2B5EF4-FFF2-40B4-BE49-F238E27FC236}">
                <a16:creationId xmlns:a16="http://schemas.microsoft.com/office/drawing/2014/main" id="{8437F5E2-27E1-CA5D-5081-40DB128273F9}"/>
              </a:ext>
            </a:extLst>
          </p:cNvPr>
          <p:cNvSpPr>
            <a:spLocks noGrp="1"/>
          </p:cNvSpPr>
          <p:nvPr>
            <p:ph idx="1"/>
          </p:nvPr>
        </p:nvSpPr>
        <p:spPr/>
        <p:txBody>
          <a:bodyPr/>
          <a:lstStyle/>
          <a:p>
            <a:r>
              <a:rPr lang="en-US" sz="2400" dirty="0">
                <a:latin typeface="Arial" panose="020B0604020202020204" pitchFamily="34" charset="0"/>
                <a:cs typeface="Arial" panose="020B0604020202020204" pitchFamily="34" charset="0"/>
              </a:rPr>
              <a:t>Highest years of service (more than 8 years) is the most paid employee</a:t>
            </a:r>
            <a:r>
              <a:rPr lang="en-US" dirty="0"/>
              <a:t>.</a:t>
            </a:r>
          </a:p>
          <a:p>
            <a:r>
              <a:rPr lang="en-US" sz="2400" dirty="0">
                <a:latin typeface="Arial" panose="020B0604020202020204" pitchFamily="34" charset="0"/>
                <a:cs typeface="Arial" panose="020B0604020202020204" pitchFamily="34" charset="0"/>
              </a:rPr>
              <a:t>Lowest paid employee is with 6 years of service.</a:t>
            </a:r>
          </a:p>
        </p:txBody>
      </p:sp>
      <p:pic>
        <p:nvPicPr>
          <p:cNvPr id="7" name="Picture 6" descr="A graph with green lines and dots&#10;&#10;Description automatically generated">
            <a:extLst>
              <a:ext uri="{FF2B5EF4-FFF2-40B4-BE49-F238E27FC236}">
                <a16:creationId xmlns:a16="http://schemas.microsoft.com/office/drawing/2014/main" id="{7261FD9D-885A-660E-B072-5F26F3EB1F67}"/>
              </a:ext>
            </a:extLst>
          </p:cNvPr>
          <p:cNvPicPr>
            <a:picLocks noChangeAspect="1"/>
          </p:cNvPicPr>
          <p:nvPr/>
        </p:nvPicPr>
        <p:blipFill>
          <a:blip r:embed="rId2"/>
          <a:stretch>
            <a:fillRect/>
          </a:stretch>
        </p:blipFill>
        <p:spPr>
          <a:xfrm>
            <a:off x="4646222" y="2993602"/>
            <a:ext cx="5564578" cy="3509078"/>
          </a:xfrm>
          <a:prstGeom prst="rect">
            <a:avLst/>
          </a:prstGeom>
        </p:spPr>
      </p:pic>
    </p:spTree>
    <p:extLst>
      <p:ext uri="{BB962C8B-B14F-4D97-AF65-F5344CB8AC3E}">
        <p14:creationId xmlns:p14="http://schemas.microsoft.com/office/powerpoint/2010/main" val="1915845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64923-0398-9229-462A-F47B35B3A0BC}"/>
              </a:ext>
            </a:extLst>
          </p:cNvPr>
          <p:cNvSpPr>
            <a:spLocks noGrp="1"/>
          </p:cNvSpPr>
          <p:nvPr>
            <p:ph type="title"/>
          </p:nvPr>
        </p:nvSpPr>
        <p:spPr>
          <a:xfrm>
            <a:off x="838200" y="681037"/>
            <a:ext cx="10515600" cy="1325563"/>
          </a:xfrm>
        </p:spPr>
        <p:txBody>
          <a:bodyPr>
            <a:normAutofit/>
          </a:bodyPr>
          <a:lstStyle/>
          <a:p>
            <a:r>
              <a:rPr lang="en-US" sz="3200" b="1" dirty="0">
                <a:solidFill>
                  <a:schemeClr val="accent3"/>
                </a:solidFill>
                <a:latin typeface="Arial" panose="020B0604020202020204" pitchFamily="34" charset="0"/>
                <a:cs typeface="Arial" panose="020B0604020202020204" pitchFamily="34" charset="0"/>
              </a:rPr>
              <a:t>Distribution of Employees based on Performance Rating</a:t>
            </a:r>
          </a:p>
        </p:txBody>
      </p:sp>
      <p:sp>
        <p:nvSpPr>
          <p:cNvPr id="7" name="Content Placeholder 6">
            <a:extLst>
              <a:ext uri="{FF2B5EF4-FFF2-40B4-BE49-F238E27FC236}">
                <a16:creationId xmlns:a16="http://schemas.microsoft.com/office/drawing/2014/main" id="{6CBCDB98-73AB-2980-2D52-3C37C982EEEC}"/>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Highest number of employees is the employees with good performance rating.</a:t>
            </a:r>
          </a:p>
          <a:p>
            <a:r>
              <a:rPr lang="en-US" sz="2400" dirty="0">
                <a:latin typeface="Arial" panose="020B0604020202020204" pitchFamily="34" charset="0"/>
                <a:cs typeface="Arial" panose="020B0604020202020204" pitchFamily="34" charset="0"/>
              </a:rPr>
              <a:t>Lowest number of employees is employees the need improvement.</a:t>
            </a:r>
          </a:p>
        </p:txBody>
      </p:sp>
      <p:pic>
        <p:nvPicPr>
          <p:cNvPr id="8" name="Content Placeholder 4" descr="A bar chart with different colored bars&#10;&#10;Description automatically generated">
            <a:extLst>
              <a:ext uri="{FF2B5EF4-FFF2-40B4-BE49-F238E27FC236}">
                <a16:creationId xmlns:a16="http://schemas.microsoft.com/office/drawing/2014/main" id="{A28A566D-B051-C59B-3233-4DA171356D1A}"/>
              </a:ext>
            </a:extLst>
          </p:cNvPr>
          <p:cNvPicPr>
            <a:picLocks noChangeAspect="1"/>
          </p:cNvPicPr>
          <p:nvPr/>
        </p:nvPicPr>
        <p:blipFill>
          <a:blip r:embed="rId2"/>
          <a:stretch>
            <a:fillRect/>
          </a:stretch>
        </p:blipFill>
        <p:spPr>
          <a:xfrm>
            <a:off x="5481463" y="3151188"/>
            <a:ext cx="4883906" cy="3801677"/>
          </a:xfrm>
          <a:prstGeom prst="rect">
            <a:avLst/>
          </a:prstGeom>
        </p:spPr>
      </p:pic>
    </p:spTree>
    <p:extLst>
      <p:ext uri="{BB962C8B-B14F-4D97-AF65-F5344CB8AC3E}">
        <p14:creationId xmlns:p14="http://schemas.microsoft.com/office/powerpoint/2010/main" val="2115639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DAB65-44C3-CF2D-6D9E-579B162FF148}"/>
              </a:ext>
            </a:extLst>
          </p:cNvPr>
          <p:cNvSpPr>
            <a:spLocks noGrp="1"/>
          </p:cNvSpPr>
          <p:nvPr>
            <p:ph type="title"/>
          </p:nvPr>
        </p:nvSpPr>
        <p:spPr/>
        <p:txBody>
          <a:bodyPr>
            <a:normAutofit/>
          </a:bodyPr>
          <a:lstStyle/>
          <a:p>
            <a:r>
              <a:rPr lang="en-US" sz="3200" b="1" dirty="0">
                <a:solidFill>
                  <a:schemeClr val="accent3"/>
                </a:solidFill>
                <a:latin typeface="Arial" panose="020B0604020202020204" pitchFamily="34" charset="0"/>
                <a:cs typeface="Arial" panose="020B0604020202020204" pitchFamily="34" charset="0"/>
              </a:rPr>
              <a:t>Salaries by Years of Service and Gender</a:t>
            </a:r>
          </a:p>
        </p:txBody>
      </p:sp>
      <p:sp>
        <p:nvSpPr>
          <p:cNvPr id="7" name="Content Placeholder 6">
            <a:extLst>
              <a:ext uri="{FF2B5EF4-FFF2-40B4-BE49-F238E27FC236}">
                <a16:creationId xmlns:a16="http://schemas.microsoft.com/office/drawing/2014/main" id="{9BA9DCB1-7E56-D274-15ED-5DA472BB145B}"/>
              </a:ext>
            </a:extLst>
          </p:cNvPr>
          <p:cNvSpPr>
            <a:spLocks noGrp="1"/>
          </p:cNvSpPr>
          <p:nvPr>
            <p:ph idx="1"/>
          </p:nvPr>
        </p:nvSpPr>
        <p:spPr/>
        <p:txBody>
          <a:bodyPr>
            <a:normAutofit/>
          </a:bodyPr>
          <a:lstStyle/>
          <a:p>
            <a:r>
              <a:rPr lang="en-US" sz="2400" dirty="0"/>
              <a:t>Males have the higher paid average more than females.</a:t>
            </a:r>
          </a:p>
          <a:p>
            <a:r>
              <a:rPr lang="en-US" sz="2400" dirty="0"/>
              <a:t>The more years of service the higher the paid average.</a:t>
            </a:r>
          </a:p>
          <a:p>
            <a:pPr marL="0" indent="0">
              <a:buNone/>
            </a:pPr>
            <a:endParaRPr lang="en-US" sz="2400" dirty="0"/>
          </a:p>
        </p:txBody>
      </p:sp>
      <p:pic>
        <p:nvPicPr>
          <p:cNvPr id="8" name="Content Placeholder 4" descr="A graph of a salary&#10;&#10;Description automatically generated with medium confidence">
            <a:extLst>
              <a:ext uri="{FF2B5EF4-FFF2-40B4-BE49-F238E27FC236}">
                <a16:creationId xmlns:a16="http://schemas.microsoft.com/office/drawing/2014/main" id="{2C8B2EAE-7802-6490-C468-49E1C03061B5}"/>
              </a:ext>
            </a:extLst>
          </p:cNvPr>
          <p:cNvPicPr>
            <a:picLocks noChangeAspect="1"/>
          </p:cNvPicPr>
          <p:nvPr/>
        </p:nvPicPr>
        <p:blipFill>
          <a:blip r:embed="rId2"/>
          <a:stretch>
            <a:fillRect/>
          </a:stretch>
        </p:blipFill>
        <p:spPr>
          <a:xfrm>
            <a:off x="5141259" y="3263152"/>
            <a:ext cx="5244353" cy="3320210"/>
          </a:xfrm>
          <a:prstGeom prst="rect">
            <a:avLst/>
          </a:prstGeom>
        </p:spPr>
      </p:pic>
    </p:spTree>
    <p:extLst>
      <p:ext uri="{BB962C8B-B14F-4D97-AF65-F5344CB8AC3E}">
        <p14:creationId xmlns:p14="http://schemas.microsoft.com/office/powerpoint/2010/main" val="3589006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2E252-A792-93D8-1921-C3ACEFDFDD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FCE151-D526-94BE-8D31-D0082CAF199B}"/>
              </a:ext>
            </a:extLst>
          </p:cNvPr>
          <p:cNvSpPr>
            <a:spLocks noGrp="1"/>
          </p:cNvSpPr>
          <p:nvPr>
            <p:ph type="title"/>
          </p:nvPr>
        </p:nvSpPr>
        <p:spPr>
          <a:xfrm>
            <a:off x="838200" y="884255"/>
            <a:ext cx="10515600" cy="806433"/>
          </a:xfrm>
        </p:spPr>
        <p:txBody>
          <a:bodyPr/>
          <a:lstStyle/>
          <a:p>
            <a:r>
              <a:rPr lang="en-US" dirty="0"/>
              <a:t>Project Overview</a:t>
            </a:r>
          </a:p>
        </p:txBody>
      </p:sp>
      <p:sp>
        <p:nvSpPr>
          <p:cNvPr id="3" name="Content Placeholder 2">
            <a:extLst>
              <a:ext uri="{FF2B5EF4-FFF2-40B4-BE49-F238E27FC236}">
                <a16:creationId xmlns:a16="http://schemas.microsoft.com/office/drawing/2014/main" id="{51799726-3F8F-E3D5-78CC-C87FC6235539}"/>
              </a:ext>
            </a:extLst>
          </p:cNvPr>
          <p:cNvSpPr>
            <a:spLocks noGrp="1"/>
          </p:cNvSpPr>
          <p:nvPr>
            <p:ph idx="1"/>
          </p:nvPr>
        </p:nvSpPr>
        <p:spPr>
          <a:xfrm>
            <a:off x="838200" y="1825625"/>
            <a:ext cx="10515600" cy="4705804"/>
          </a:xfrm>
        </p:spPr>
        <p:txBody>
          <a:bodyPr>
            <a:normAutofit fontScale="92500" lnSpcReduction="20000"/>
          </a:bodyPr>
          <a:lstStyle/>
          <a:p>
            <a:r>
              <a:rPr lang="en-US" b="1" i="1" dirty="0"/>
              <a:t>Project Title </a:t>
            </a:r>
            <a:r>
              <a:rPr lang="en-US" dirty="0"/>
              <a:t>: Human Resource Analysis</a:t>
            </a:r>
          </a:p>
          <a:p>
            <a:endParaRPr lang="en-US" dirty="0"/>
          </a:p>
          <a:p>
            <a:r>
              <a:rPr lang="en-US" b="1" i="1" dirty="0"/>
              <a:t>Objective</a:t>
            </a:r>
            <a:r>
              <a:rPr lang="en-US" dirty="0"/>
              <a:t> :  </a:t>
            </a:r>
          </a:p>
          <a:p>
            <a:pPr marL="0" indent="0">
              <a:buNone/>
            </a:pPr>
            <a:r>
              <a:rPr lang="en-US" dirty="0"/>
              <a:t> - Analyze HR data to uncover insights related to employee turnover,   performance ratings, and other key HR metrics. The analysis will help decision-makers understand workforce trends and try to predict future outcomes .</a:t>
            </a:r>
          </a:p>
          <a:p>
            <a:endParaRPr lang="en-US" dirty="0"/>
          </a:p>
          <a:p>
            <a:r>
              <a:rPr lang="en-US" b="1" i="1" dirty="0"/>
              <a:t>Tools Used </a:t>
            </a:r>
            <a:r>
              <a:rPr lang="en-US" dirty="0"/>
              <a:t>:</a:t>
            </a:r>
          </a:p>
          <a:p>
            <a:pPr marL="0" indent="0">
              <a:buNone/>
            </a:pPr>
            <a:r>
              <a:rPr lang="en-US" dirty="0"/>
              <a:t> Python (Pandas, Matplotlib)</a:t>
            </a:r>
          </a:p>
          <a:p>
            <a:pPr marL="0" indent="0">
              <a:buNone/>
            </a:pPr>
            <a:r>
              <a:rPr lang="en-US" dirty="0"/>
              <a:t> SQL</a:t>
            </a:r>
          </a:p>
          <a:p>
            <a:pPr marL="0" indent="0">
              <a:buNone/>
            </a:pPr>
            <a:r>
              <a:rPr lang="en-US" dirty="0"/>
              <a:t> Tableau for dashboard visualization</a:t>
            </a:r>
          </a:p>
        </p:txBody>
      </p:sp>
    </p:spTree>
    <p:extLst>
      <p:ext uri="{BB962C8B-B14F-4D97-AF65-F5344CB8AC3E}">
        <p14:creationId xmlns:p14="http://schemas.microsoft.com/office/powerpoint/2010/main" val="1784173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C0A8-D951-EEB1-E4EE-3F990A67CB5C}"/>
              </a:ext>
            </a:extLst>
          </p:cNvPr>
          <p:cNvSpPr>
            <a:spLocks noGrp="1"/>
          </p:cNvSpPr>
          <p:nvPr>
            <p:ph type="title"/>
          </p:nvPr>
        </p:nvSpPr>
        <p:spPr/>
        <p:txBody>
          <a:bodyPr>
            <a:normAutofit/>
          </a:bodyPr>
          <a:lstStyle/>
          <a:p>
            <a:r>
              <a:rPr lang="en-US" sz="3200" b="1" dirty="0">
                <a:solidFill>
                  <a:schemeClr val="accent3"/>
                </a:solidFill>
                <a:latin typeface="Arial" panose="020B0604020202020204" pitchFamily="34" charset="0"/>
                <a:cs typeface="Arial" panose="020B0604020202020204" pitchFamily="34" charset="0"/>
              </a:rPr>
              <a:t>Correlation Heatmap for the Dataset</a:t>
            </a:r>
          </a:p>
        </p:txBody>
      </p:sp>
      <p:pic>
        <p:nvPicPr>
          <p:cNvPr id="5" name="Content Placeholder 4" descr="A graph of a heatmap&#10;&#10;Description automatically generated with medium confidence">
            <a:extLst>
              <a:ext uri="{FF2B5EF4-FFF2-40B4-BE49-F238E27FC236}">
                <a16:creationId xmlns:a16="http://schemas.microsoft.com/office/drawing/2014/main" id="{211F8520-3E3F-7971-CC68-156A16873003}"/>
              </a:ext>
            </a:extLst>
          </p:cNvPr>
          <p:cNvPicPr>
            <a:picLocks noGrp="1" noChangeAspect="1"/>
          </p:cNvPicPr>
          <p:nvPr>
            <p:ph idx="1"/>
          </p:nvPr>
        </p:nvPicPr>
        <p:blipFill>
          <a:blip r:embed="rId2"/>
          <a:stretch>
            <a:fillRect/>
          </a:stretch>
        </p:blipFill>
        <p:spPr>
          <a:xfrm>
            <a:off x="5861688" y="2270927"/>
            <a:ext cx="6136043" cy="4391130"/>
          </a:xfrm>
        </p:spPr>
      </p:pic>
      <p:sp>
        <p:nvSpPr>
          <p:cNvPr id="3" name="TextBox 2">
            <a:extLst>
              <a:ext uri="{FF2B5EF4-FFF2-40B4-BE49-F238E27FC236}">
                <a16:creationId xmlns:a16="http://schemas.microsoft.com/office/drawing/2014/main" id="{042D42DD-0605-FBA9-914A-809D68A38675}"/>
              </a:ext>
            </a:extLst>
          </p:cNvPr>
          <p:cNvSpPr txBox="1"/>
          <p:nvPr/>
        </p:nvSpPr>
        <p:spPr>
          <a:xfrm>
            <a:off x="375139" y="1519866"/>
            <a:ext cx="5385917" cy="5447645"/>
          </a:xfrm>
          <a:prstGeom prst="rect">
            <a:avLst/>
          </a:prstGeom>
          <a:noFill/>
        </p:spPr>
        <p:txBody>
          <a:bodyPr wrap="square" rtlCol="0">
            <a:spAutoFit/>
          </a:bodyPr>
          <a:lstStyle/>
          <a:p>
            <a:pPr>
              <a:buFont typeface="+mj-lt"/>
              <a:buAutoNum type="arabicPeriod"/>
            </a:pPr>
            <a:r>
              <a:rPr lang="en-US" sz="1200" b="1" dirty="0"/>
              <a:t>Correlation between Birthday and Salary</a:t>
            </a:r>
            <a:r>
              <a:rPr lang="en-US" sz="1200" dirty="0"/>
              <a:t>: The correlation coefficient of -0.13 indicates a weak negative relationship between birthday and salary. This suggests that there is not a significant impact of birthday on salary levels.</a:t>
            </a:r>
          </a:p>
          <a:p>
            <a:pPr>
              <a:buFont typeface="+mj-lt"/>
              <a:buAutoNum type="arabicPeriod"/>
            </a:pPr>
            <a:r>
              <a:rPr lang="en-US" sz="1200" b="1" dirty="0"/>
              <a:t>Correlation between Birthday and Years of Service</a:t>
            </a:r>
            <a:r>
              <a:rPr lang="en-US" sz="1200" dirty="0"/>
              <a:t>: The correlation coefficient of -0.012 reflects a lack of a clear relationship between birthday and years of service, indicating that the age of an employee when they start working does not significantly affect their length of service.</a:t>
            </a:r>
          </a:p>
          <a:p>
            <a:pPr>
              <a:buFont typeface="+mj-lt"/>
              <a:buAutoNum type="arabicPeriod"/>
            </a:pPr>
            <a:r>
              <a:rPr lang="en-US" sz="1200" b="1" dirty="0"/>
              <a:t>Correlation between Birthday and Hire Date</a:t>
            </a:r>
            <a:r>
              <a:rPr lang="en-US" sz="1200" dirty="0"/>
              <a:t>: The correlation coefficient of -0.013 indicates that there is no significant correlation between birthday and hire date.</a:t>
            </a:r>
          </a:p>
          <a:p>
            <a:pPr>
              <a:buFont typeface="+mj-lt"/>
              <a:buAutoNum type="arabicPeriod"/>
            </a:pPr>
            <a:r>
              <a:rPr lang="en-US" sz="1200" b="1" dirty="0"/>
              <a:t>Correlation between Birthday and Age</a:t>
            </a:r>
            <a:r>
              <a:rPr lang="en-US" sz="1200" dirty="0"/>
              <a:t>: The correlation coefficient of -1 indicates a perfect negative relationship, which is expected since birthday and age are directly related. This means that this correlation can be anticipated.</a:t>
            </a:r>
          </a:p>
          <a:p>
            <a:pPr>
              <a:buFont typeface="+mj-lt"/>
              <a:buAutoNum type="arabicPeriod"/>
            </a:pPr>
            <a:r>
              <a:rPr lang="en-US" sz="1200" b="1" dirty="0"/>
              <a:t>Correlation between Age and Salary</a:t>
            </a:r>
            <a:r>
              <a:rPr lang="en-US" sz="1200" dirty="0"/>
              <a:t>: A correlation coefficient of 0.13 suggests a weak positive relationship between age and salary. This indicates that as an employee's age increases, their salary may also increase, but the effect is not strong.</a:t>
            </a:r>
          </a:p>
          <a:p>
            <a:pPr>
              <a:buFont typeface="+mj-lt"/>
              <a:buAutoNum type="arabicPeriod"/>
            </a:pPr>
            <a:r>
              <a:rPr lang="en-US" sz="1200" b="1" dirty="0"/>
              <a:t>Correlation between Age and Years of Service</a:t>
            </a:r>
            <a:r>
              <a:rPr lang="en-US" sz="1200" dirty="0"/>
              <a:t>: A correlation coefficient of 0.012 indicates no significant relationship between age and years of service.</a:t>
            </a:r>
          </a:p>
          <a:p>
            <a:pPr>
              <a:buFont typeface="+mj-lt"/>
              <a:buAutoNum type="arabicPeriod"/>
            </a:pPr>
            <a:r>
              <a:rPr lang="en-US" sz="1200" b="1" dirty="0"/>
              <a:t>Correlation between Age and Hire Date</a:t>
            </a:r>
            <a:r>
              <a:rPr lang="en-US" sz="1200" dirty="0"/>
              <a:t>: The correlation coefficient of -0.014 shows a lack of significant correlation between age and hire date.</a:t>
            </a:r>
          </a:p>
          <a:p>
            <a:pPr>
              <a:buFont typeface="+mj-lt"/>
              <a:buAutoNum type="arabicPeriod"/>
            </a:pPr>
            <a:r>
              <a:rPr lang="en-US" sz="1200" b="1" dirty="0"/>
              <a:t>Correlation between Hire Date and Salary</a:t>
            </a:r>
            <a:r>
              <a:rPr lang="en-US" sz="1200" dirty="0"/>
              <a:t>: The correlation coefficient of 0.0052 indicates no clear relationship between hire date and salary.</a:t>
            </a:r>
          </a:p>
          <a:p>
            <a:pPr>
              <a:buFont typeface="+mj-lt"/>
              <a:buAutoNum type="arabicPeriod"/>
            </a:pPr>
            <a:r>
              <a:rPr lang="en-US" sz="1200" b="1" dirty="0"/>
              <a:t>Correlation between Hire Date and Years of Service</a:t>
            </a:r>
            <a:r>
              <a:rPr lang="en-US" sz="1200" dirty="0"/>
              <a:t>: A correlation coefficient of -0.9 suggests a strong negative relationship between hire date and years of service, meaning that as the hire date increases, years of service may decrease. This may indicate frequent hiring or job changes.</a:t>
            </a:r>
          </a:p>
          <a:p>
            <a:pPr>
              <a:buFont typeface="+mj-lt"/>
              <a:buAutoNum type="arabicPeriod"/>
            </a:pPr>
            <a:r>
              <a:rPr lang="en-US" sz="1200" b="1" dirty="0"/>
              <a:t>Correlation between Years of Service and Salary</a:t>
            </a:r>
            <a:r>
              <a:rPr lang="en-US" sz="1200" dirty="0"/>
              <a:t>: The correlation coefficient of -0.0024 suggests no notable relationship between years of service and salary.</a:t>
            </a:r>
          </a:p>
          <a:p>
            <a:endParaRPr lang="en-US" sz="1200" dirty="0"/>
          </a:p>
        </p:txBody>
      </p:sp>
    </p:spTree>
    <p:extLst>
      <p:ext uri="{BB962C8B-B14F-4D97-AF65-F5344CB8AC3E}">
        <p14:creationId xmlns:p14="http://schemas.microsoft.com/office/powerpoint/2010/main" val="36129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9889A-8BE4-789C-E237-B62736C9C29B}"/>
              </a:ext>
            </a:extLst>
          </p:cNvPr>
          <p:cNvSpPr>
            <a:spLocks noGrp="1"/>
          </p:cNvSpPr>
          <p:nvPr>
            <p:ph type="title"/>
          </p:nvPr>
        </p:nvSpPr>
        <p:spPr/>
        <p:txBody>
          <a:bodyPr>
            <a:normAutofit/>
          </a:bodyPr>
          <a:lstStyle/>
          <a:p>
            <a:r>
              <a:rPr lang="en-US" sz="3200" b="1" dirty="0">
                <a:solidFill>
                  <a:schemeClr val="accent3"/>
                </a:solidFill>
                <a:latin typeface="Arial" panose="020B0604020202020204" pitchFamily="34" charset="0"/>
                <a:cs typeface="Arial" panose="020B0604020202020204" pitchFamily="34" charset="0"/>
              </a:rPr>
              <a:t>Gender Distribution by Department</a:t>
            </a:r>
          </a:p>
        </p:txBody>
      </p:sp>
      <p:sp>
        <p:nvSpPr>
          <p:cNvPr id="7" name="Content Placeholder 6">
            <a:extLst>
              <a:ext uri="{FF2B5EF4-FFF2-40B4-BE49-F238E27FC236}">
                <a16:creationId xmlns:a16="http://schemas.microsoft.com/office/drawing/2014/main" id="{99B26E02-ED89-72B1-8CF1-F1A4619290A9}"/>
              </a:ext>
            </a:extLst>
          </p:cNvPr>
          <p:cNvSpPr>
            <a:spLocks noGrp="1"/>
          </p:cNvSpPr>
          <p:nvPr>
            <p:ph idx="1"/>
          </p:nvPr>
        </p:nvSpPr>
        <p:spPr/>
        <p:txBody>
          <a:bodyPr/>
          <a:lstStyle/>
          <a:p>
            <a:r>
              <a:rPr lang="en-US" dirty="0"/>
              <a:t>Number of male employees in the operations, sales, customer service have the highest rate more than females.</a:t>
            </a:r>
          </a:p>
          <a:p>
            <a:r>
              <a:rPr lang="en-US" dirty="0"/>
              <a:t>Females have the highest rate in HR department.</a:t>
            </a:r>
          </a:p>
        </p:txBody>
      </p:sp>
      <p:pic>
        <p:nvPicPr>
          <p:cNvPr id="8" name="Content Placeholder 4" descr="A graph of different colored bars&#10;&#10;Description automatically generated">
            <a:extLst>
              <a:ext uri="{FF2B5EF4-FFF2-40B4-BE49-F238E27FC236}">
                <a16:creationId xmlns:a16="http://schemas.microsoft.com/office/drawing/2014/main" id="{BDB494E7-85F2-075B-B34E-DBE45566A482}"/>
              </a:ext>
            </a:extLst>
          </p:cNvPr>
          <p:cNvPicPr>
            <a:picLocks noChangeAspect="1"/>
          </p:cNvPicPr>
          <p:nvPr/>
        </p:nvPicPr>
        <p:blipFill>
          <a:blip r:embed="rId2"/>
          <a:stretch>
            <a:fillRect/>
          </a:stretch>
        </p:blipFill>
        <p:spPr>
          <a:xfrm>
            <a:off x="5437094" y="3638434"/>
            <a:ext cx="5068962" cy="3219567"/>
          </a:xfrm>
          <a:prstGeom prst="rect">
            <a:avLst/>
          </a:prstGeom>
        </p:spPr>
      </p:pic>
    </p:spTree>
    <p:extLst>
      <p:ext uri="{BB962C8B-B14F-4D97-AF65-F5344CB8AC3E}">
        <p14:creationId xmlns:p14="http://schemas.microsoft.com/office/powerpoint/2010/main" val="3099759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87997-F82F-3B6A-B259-94A8DA7723F6}"/>
              </a:ext>
            </a:extLst>
          </p:cNvPr>
          <p:cNvSpPr>
            <a:spLocks noGrp="1"/>
          </p:cNvSpPr>
          <p:nvPr>
            <p:ph type="title"/>
          </p:nvPr>
        </p:nvSpPr>
        <p:spPr/>
        <p:txBody>
          <a:bodyPr>
            <a:normAutofit/>
          </a:bodyPr>
          <a:lstStyle/>
          <a:p>
            <a:r>
              <a:rPr lang="en-US" sz="3200" b="1" dirty="0">
                <a:solidFill>
                  <a:schemeClr val="accent3"/>
                </a:solidFill>
                <a:latin typeface="Arial" panose="020B0604020202020204" pitchFamily="34" charset="0"/>
                <a:cs typeface="Arial" panose="020B0604020202020204" pitchFamily="34" charset="0"/>
              </a:rPr>
              <a:t>Turnover rate by Hire Year</a:t>
            </a:r>
          </a:p>
        </p:txBody>
      </p:sp>
      <p:sp>
        <p:nvSpPr>
          <p:cNvPr id="7" name="Content Placeholder 6">
            <a:extLst>
              <a:ext uri="{FF2B5EF4-FFF2-40B4-BE49-F238E27FC236}">
                <a16:creationId xmlns:a16="http://schemas.microsoft.com/office/drawing/2014/main" id="{E2814A67-FE42-B136-E4C2-3D9F11D32689}"/>
              </a:ext>
            </a:extLst>
          </p:cNvPr>
          <p:cNvSpPr>
            <a:spLocks noGrp="1"/>
          </p:cNvSpPr>
          <p:nvPr>
            <p:ph idx="1"/>
          </p:nvPr>
        </p:nvSpPr>
        <p:spPr/>
        <p:txBody>
          <a:bodyPr/>
          <a:lstStyle/>
          <a:p>
            <a:r>
              <a:rPr lang="en-US" dirty="0"/>
              <a:t>2017 has the most turnover percentage with 16%.</a:t>
            </a:r>
          </a:p>
        </p:txBody>
      </p:sp>
      <p:pic>
        <p:nvPicPr>
          <p:cNvPr id="8" name="Content Placeholder 4" descr="A graph of different colored bars&#10;&#10;Description automatically generated">
            <a:extLst>
              <a:ext uri="{FF2B5EF4-FFF2-40B4-BE49-F238E27FC236}">
                <a16:creationId xmlns:a16="http://schemas.microsoft.com/office/drawing/2014/main" id="{E3D129FB-1280-1C27-0C11-C2D242C121D2}"/>
              </a:ext>
            </a:extLst>
          </p:cNvPr>
          <p:cNvPicPr>
            <a:picLocks noChangeAspect="1"/>
          </p:cNvPicPr>
          <p:nvPr/>
        </p:nvPicPr>
        <p:blipFill>
          <a:blip r:embed="rId2"/>
          <a:stretch>
            <a:fillRect/>
          </a:stretch>
        </p:blipFill>
        <p:spPr>
          <a:xfrm>
            <a:off x="4489702" y="2931460"/>
            <a:ext cx="5981404" cy="3926541"/>
          </a:xfrm>
          <a:prstGeom prst="rect">
            <a:avLst/>
          </a:prstGeom>
        </p:spPr>
      </p:pic>
    </p:spTree>
    <p:extLst>
      <p:ext uri="{BB962C8B-B14F-4D97-AF65-F5344CB8AC3E}">
        <p14:creationId xmlns:p14="http://schemas.microsoft.com/office/powerpoint/2010/main" val="1850156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D3228-CD16-BE50-8238-675E62432C4F}"/>
              </a:ext>
            </a:extLst>
          </p:cNvPr>
          <p:cNvSpPr>
            <a:spLocks noGrp="1"/>
          </p:cNvSpPr>
          <p:nvPr>
            <p:ph type="title"/>
          </p:nvPr>
        </p:nvSpPr>
        <p:spPr/>
        <p:txBody>
          <a:bodyPr>
            <a:normAutofit/>
          </a:bodyPr>
          <a:lstStyle/>
          <a:p>
            <a:r>
              <a:rPr lang="en-US" sz="3200" b="1" dirty="0">
                <a:solidFill>
                  <a:schemeClr val="accent3"/>
                </a:solidFill>
                <a:latin typeface="Arial" panose="020B0604020202020204" pitchFamily="34" charset="0"/>
                <a:cs typeface="Arial" panose="020B0604020202020204" pitchFamily="34" charset="0"/>
              </a:rPr>
              <a:t>Average Salary by job Level</a:t>
            </a:r>
          </a:p>
        </p:txBody>
      </p:sp>
      <p:sp>
        <p:nvSpPr>
          <p:cNvPr id="7" name="Content Placeholder 6">
            <a:extLst>
              <a:ext uri="{FF2B5EF4-FFF2-40B4-BE49-F238E27FC236}">
                <a16:creationId xmlns:a16="http://schemas.microsoft.com/office/drawing/2014/main" id="{3DAB8B7B-A9EA-C7E0-133D-71A4D36ECB09}"/>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The highest salary is the manager level.</a:t>
            </a:r>
          </a:p>
          <a:p>
            <a:r>
              <a:rPr lang="en-US" sz="2400" dirty="0">
                <a:latin typeface="Arial" panose="020B0604020202020204" pitchFamily="34" charset="0"/>
                <a:cs typeface="Arial" panose="020B0604020202020204" pitchFamily="34" charset="0"/>
              </a:rPr>
              <a:t>The lowest salary is the junior level.</a:t>
            </a:r>
          </a:p>
        </p:txBody>
      </p:sp>
      <p:pic>
        <p:nvPicPr>
          <p:cNvPr id="8" name="Content Placeholder 4" descr="A graph of a salary&#10;&#10;Description automatically generated with medium confidence">
            <a:extLst>
              <a:ext uri="{FF2B5EF4-FFF2-40B4-BE49-F238E27FC236}">
                <a16:creationId xmlns:a16="http://schemas.microsoft.com/office/drawing/2014/main" id="{35F99EA4-F4E1-BA20-220A-875AA99660E4}"/>
              </a:ext>
            </a:extLst>
          </p:cNvPr>
          <p:cNvPicPr>
            <a:picLocks noChangeAspect="1"/>
          </p:cNvPicPr>
          <p:nvPr/>
        </p:nvPicPr>
        <p:blipFill>
          <a:blip r:embed="rId2"/>
          <a:stretch>
            <a:fillRect/>
          </a:stretch>
        </p:blipFill>
        <p:spPr>
          <a:xfrm>
            <a:off x="5123282" y="2854554"/>
            <a:ext cx="5289225" cy="4003447"/>
          </a:xfrm>
          <a:prstGeom prst="rect">
            <a:avLst/>
          </a:prstGeom>
        </p:spPr>
      </p:pic>
    </p:spTree>
    <p:extLst>
      <p:ext uri="{BB962C8B-B14F-4D97-AF65-F5344CB8AC3E}">
        <p14:creationId xmlns:p14="http://schemas.microsoft.com/office/powerpoint/2010/main" val="2954475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3BB7A-A96C-A1DE-C771-E2ED0B5C8098}"/>
              </a:ext>
            </a:extLst>
          </p:cNvPr>
          <p:cNvSpPr>
            <a:spLocks noGrp="1"/>
          </p:cNvSpPr>
          <p:nvPr>
            <p:ph type="title"/>
          </p:nvPr>
        </p:nvSpPr>
        <p:spPr/>
        <p:txBody>
          <a:bodyPr/>
          <a:lstStyle/>
          <a:p>
            <a:r>
              <a:rPr lang="en-US" dirty="0"/>
              <a:t>Salary Vs. Performance Rating</a:t>
            </a:r>
          </a:p>
        </p:txBody>
      </p:sp>
      <p:sp>
        <p:nvSpPr>
          <p:cNvPr id="7" name="Content Placeholder 6">
            <a:extLst>
              <a:ext uri="{FF2B5EF4-FFF2-40B4-BE49-F238E27FC236}">
                <a16:creationId xmlns:a16="http://schemas.microsoft.com/office/drawing/2014/main" id="{C225069F-0E3D-428A-3970-7ED2D760F26E}"/>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Employees with excellent performance are the highest paid salary.</a:t>
            </a:r>
          </a:p>
          <a:p>
            <a:r>
              <a:rPr lang="en-US" sz="2400" dirty="0">
                <a:latin typeface="Arial" panose="020B0604020202020204" pitchFamily="34" charset="0"/>
                <a:cs typeface="Arial" panose="020B0604020202020204" pitchFamily="34" charset="0"/>
              </a:rPr>
              <a:t>Employees who need improvement have the lowest salary.</a:t>
            </a:r>
          </a:p>
        </p:txBody>
      </p:sp>
      <p:pic>
        <p:nvPicPr>
          <p:cNvPr id="8" name="Content Placeholder 4" descr="A green line graph with white text&#10;&#10;Description automatically generated">
            <a:extLst>
              <a:ext uri="{FF2B5EF4-FFF2-40B4-BE49-F238E27FC236}">
                <a16:creationId xmlns:a16="http://schemas.microsoft.com/office/drawing/2014/main" id="{BB89A643-937B-4D20-23F9-E0CE7AAB8472}"/>
              </a:ext>
            </a:extLst>
          </p:cNvPr>
          <p:cNvPicPr>
            <a:picLocks noChangeAspect="1"/>
          </p:cNvPicPr>
          <p:nvPr/>
        </p:nvPicPr>
        <p:blipFill>
          <a:blip r:embed="rId2"/>
          <a:stretch>
            <a:fillRect/>
          </a:stretch>
        </p:blipFill>
        <p:spPr>
          <a:xfrm>
            <a:off x="4897749" y="3056934"/>
            <a:ext cx="5084452" cy="3801067"/>
          </a:xfrm>
          <a:prstGeom prst="rect">
            <a:avLst/>
          </a:prstGeom>
        </p:spPr>
      </p:pic>
    </p:spTree>
    <p:extLst>
      <p:ext uri="{BB962C8B-B14F-4D97-AF65-F5344CB8AC3E}">
        <p14:creationId xmlns:p14="http://schemas.microsoft.com/office/powerpoint/2010/main" val="445391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C6BE3-6F10-0D5F-C32E-FF5BD2B0CF66}"/>
              </a:ext>
            </a:extLst>
          </p:cNvPr>
          <p:cNvSpPr>
            <a:spLocks noGrp="1"/>
          </p:cNvSpPr>
          <p:nvPr>
            <p:ph type="title"/>
          </p:nvPr>
        </p:nvSpPr>
        <p:spPr/>
        <p:txBody>
          <a:bodyPr>
            <a:normAutofit/>
          </a:bodyPr>
          <a:lstStyle/>
          <a:p>
            <a:r>
              <a:rPr lang="en-US" sz="3200" b="1" dirty="0">
                <a:solidFill>
                  <a:schemeClr val="accent3"/>
                </a:solidFill>
              </a:rPr>
              <a:t>Years of Service Vs. Performance Rating</a:t>
            </a:r>
          </a:p>
        </p:txBody>
      </p:sp>
      <p:pic>
        <p:nvPicPr>
          <p:cNvPr id="5" name="Content Placeholder 4">
            <a:extLst>
              <a:ext uri="{FF2B5EF4-FFF2-40B4-BE49-F238E27FC236}">
                <a16:creationId xmlns:a16="http://schemas.microsoft.com/office/drawing/2014/main" id="{9B93FF40-A8DB-D984-2C02-C0AE2FAE8DA3}"/>
              </a:ext>
            </a:extLst>
          </p:cNvPr>
          <p:cNvPicPr>
            <a:picLocks noGrp="1" noChangeAspect="1"/>
          </p:cNvPicPr>
          <p:nvPr>
            <p:ph idx="1"/>
          </p:nvPr>
        </p:nvPicPr>
        <p:blipFill>
          <a:blip r:embed="rId2"/>
          <a:srcRect/>
          <a:stretch/>
        </p:blipFill>
        <p:spPr>
          <a:xfrm>
            <a:off x="2136951" y="1610301"/>
            <a:ext cx="7767106" cy="4971369"/>
          </a:xfrm>
        </p:spPr>
      </p:pic>
    </p:spTree>
    <p:extLst>
      <p:ext uri="{BB962C8B-B14F-4D97-AF65-F5344CB8AC3E}">
        <p14:creationId xmlns:p14="http://schemas.microsoft.com/office/powerpoint/2010/main" val="993508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545E4-1B80-EF65-9D4A-62698CC44245}"/>
              </a:ext>
            </a:extLst>
          </p:cNvPr>
          <p:cNvSpPr>
            <a:spLocks noGrp="1"/>
          </p:cNvSpPr>
          <p:nvPr>
            <p:ph type="title"/>
          </p:nvPr>
        </p:nvSpPr>
        <p:spPr/>
        <p:txBody>
          <a:bodyPr>
            <a:normAutofit/>
          </a:bodyPr>
          <a:lstStyle/>
          <a:p>
            <a:r>
              <a:rPr lang="en-US" sz="2400" b="1" dirty="0">
                <a:solidFill>
                  <a:schemeClr val="accent3"/>
                </a:solidFill>
                <a:latin typeface="Arial" panose="020B0604020202020204" pitchFamily="34" charset="0"/>
                <a:cs typeface="Arial" panose="020B0604020202020204" pitchFamily="34" charset="0"/>
              </a:rPr>
              <a:t>Relation Between Age and Average Performance Rating</a:t>
            </a:r>
          </a:p>
        </p:txBody>
      </p:sp>
      <p:pic>
        <p:nvPicPr>
          <p:cNvPr id="5" name="Content Placeholder 4" descr="A graph with blue dots and numbers&#10;&#10;Description automatically generated">
            <a:extLst>
              <a:ext uri="{FF2B5EF4-FFF2-40B4-BE49-F238E27FC236}">
                <a16:creationId xmlns:a16="http://schemas.microsoft.com/office/drawing/2014/main" id="{C3B5790C-99A9-9B7F-1A18-ECB8989E9301}"/>
              </a:ext>
            </a:extLst>
          </p:cNvPr>
          <p:cNvPicPr>
            <a:picLocks noGrp="1" noChangeAspect="1"/>
          </p:cNvPicPr>
          <p:nvPr>
            <p:ph idx="1"/>
          </p:nvPr>
        </p:nvPicPr>
        <p:blipFill>
          <a:blip r:embed="rId2"/>
          <a:stretch>
            <a:fillRect/>
          </a:stretch>
        </p:blipFill>
        <p:spPr>
          <a:xfrm>
            <a:off x="838201" y="2029914"/>
            <a:ext cx="10515600" cy="4029242"/>
          </a:xfrm>
        </p:spPr>
      </p:pic>
    </p:spTree>
    <p:extLst>
      <p:ext uri="{BB962C8B-B14F-4D97-AF65-F5344CB8AC3E}">
        <p14:creationId xmlns:p14="http://schemas.microsoft.com/office/powerpoint/2010/main" val="129549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15D449-6EC2-9947-015F-8D629B2F90AB}"/>
              </a:ext>
            </a:extLst>
          </p:cNvPr>
          <p:cNvSpPr>
            <a:spLocks noGrp="1"/>
          </p:cNvSpPr>
          <p:nvPr>
            <p:ph type="title"/>
          </p:nvPr>
        </p:nvSpPr>
        <p:spPr/>
        <p:txBody>
          <a:bodyPr/>
          <a:lstStyle/>
          <a:p>
            <a:pPr algn="ctr"/>
            <a:r>
              <a:rPr lang="en-US" b="1" i="1" dirty="0"/>
              <a:t>blueprint</a:t>
            </a:r>
          </a:p>
        </p:txBody>
      </p:sp>
      <p:pic>
        <p:nvPicPr>
          <p:cNvPr id="8" name="Content Placeholder 7">
            <a:extLst>
              <a:ext uri="{FF2B5EF4-FFF2-40B4-BE49-F238E27FC236}">
                <a16:creationId xmlns:a16="http://schemas.microsoft.com/office/drawing/2014/main" id="{5804771F-C6F6-613A-7439-D4F68158C4F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2143" y="2511583"/>
            <a:ext cx="5837657" cy="3356653"/>
          </a:xfrm>
        </p:spPr>
      </p:pic>
      <p:pic>
        <p:nvPicPr>
          <p:cNvPr id="10" name="Content Placeholder 9">
            <a:extLst>
              <a:ext uri="{FF2B5EF4-FFF2-40B4-BE49-F238E27FC236}">
                <a16:creationId xmlns:a16="http://schemas.microsoft.com/office/drawing/2014/main" id="{C36A8F67-4E7A-C209-E774-366FF7F1DE4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43969"/>
            <a:ext cx="5909810" cy="3324268"/>
          </a:xfrm>
        </p:spPr>
      </p:pic>
    </p:spTree>
    <p:extLst>
      <p:ext uri="{BB962C8B-B14F-4D97-AF65-F5344CB8AC3E}">
        <p14:creationId xmlns:p14="http://schemas.microsoft.com/office/powerpoint/2010/main" val="1371557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BBB1D659-78E3-FCEB-0F62-DB1927F103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0A867A-9999-1AF5-50D8-E1DEA82EC184}"/>
              </a:ext>
            </a:extLst>
          </p:cNvPr>
          <p:cNvSpPr>
            <a:spLocks noGrp="1"/>
          </p:cNvSpPr>
          <p:nvPr>
            <p:ph type="ctrTitle"/>
          </p:nvPr>
        </p:nvSpPr>
        <p:spPr>
          <a:xfrm>
            <a:off x="1524000" y="1122363"/>
            <a:ext cx="9144000" cy="2859702"/>
          </a:xfrm>
        </p:spPr>
        <p:txBody>
          <a:bodyPr/>
          <a:lstStyle/>
          <a:p>
            <a:r>
              <a:rPr lang="en-US" b="1" i="1" dirty="0">
                <a:solidFill>
                  <a:srgbClr val="4C9A6A"/>
                </a:solidFill>
              </a:rPr>
              <a:t>HR Tableau </a:t>
            </a:r>
            <a:br>
              <a:rPr lang="en-US" b="1" i="1" dirty="0">
                <a:solidFill>
                  <a:srgbClr val="4C9A6A"/>
                </a:solidFill>
              </a:rPr>
            </a:br>
            <a:r>
              <a:rPr lang="en-US" b="1" i="1" dirty="0">
                <a:solidFill>
                  <a:srgbClr val="4C9A6A"/>
                </a:solidFill>
              </a:rPr>
              <a:t>REPORT </a:t>
            </a:r>
          </a:p>
        </p:txBody>
      </p:sp>
    </p:spTree>
    <p:extLst>
      <p:ext uri="{BB962C8B-B14F-4D97-AF65-F5344CB8AC3E}">
        <p14:creationId xmlns:p14="http://schemas.microsoft.com/office/powerpoint/2010/main" val="1966739619"/>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6F66-5BEA-E067-FE63-61AB31EB4F90}"/>
              </a:ext>
            </a:extLst>
          </p:cNvPr>
          <p:cNvSpPr>
            <a:spLocks noGrp="1"/>
          </p:cNvSpPr>
          <p:nvPr>
            <p:ph type="title"/>
          </p:nvPr>
        </p:nvSpPr>
        <p:spPr>
          <a:xfrm>
            <a:off x="838200" y="365125"/>
            <a:ext cx="10515600" cy="1222515"/>
          </a:xfrm>
        </p:spPr>
        <p:txBody>
          <a:bodyPr/>
          <a:lstStyle/>
          <a:p>
            <a:pPr algn="ctr"/>
            <a:r>
              <a:rPr lang="en-US" b="1" dirty="0">
                <a:solidFill>
                  <a:schemeClr val="accent6">
                    <a:lumMod val="75000"/>
                  </a:schemeClr>
                </a:solidFill>
                <a:latin typeface="+mn-lt"/>
              </a:rPr>
              <a:t>Dashboard 1</a:t>
            </a:r>
          </a:p>
        </p:txBody>
      </p:sp>
      <p:pic>
        <p:nvPicPr>
          <p:cNvPr id="5" name="Content Placeholder 4">
            <a:extLst>
              <a:ext uri="{FF2B5EF4-FFF2-40B4-BE49-F238E27FC236}">
                <a16:creationId xmlns:a16="http://schemas.microsoft.com/office/drawing/2014/main" id="{09143D6A-1F2B-A0C1-4948-AB54EC9F9D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160" y="1587640"/>
            <a:ext cx="11736474" cy="5134707"/>
          </a:xfrm>
        </p:spPr>
      </p:pic>
    </p:spTree>
    <p:extLst>
      <p:ext uri="{BB962C8B-B14F-4D97-AF65-F5344CB8AC3E}">
        <p14:creationId xmlns:p14="http://schemas.microsoft.com/office/powerpoint/2010/main" val="1571867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04FA8-CEA5-578C-AE94-4B23D475B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413E08-4567-14CA-F678-82459F5F632C}"/>
              </a:ext>
            </a:extLst>
          </p:cNvPr>
          <p:cNvSpPr>
            <a:spLocks noGrp="1"/>
          </p:cNvSpPr>
          <p:nvPr>
            <p:ph type="title"/>
          </p:nvPr>
        </p:nvSpPr>
        <p:spPr>
          <a:xfrm>
            <a:off x="478047" y="984738"/>
            <a:ext cx="4293978" cy="773724"/>
          </a:xfrm>
        </p:spPr>
        <p:txBody>
          <a:bodyPr/>
          <a:lstStyle/>
          <a:p>
            <a:pPr algn="ctr"/>
            <a:r>
              <a:rPr lang="en-US" b="1" i="1" dirty="0"/>
              <a:t>Data Overview</a:t>
            </a:r>
          </a:p>
        </p:txBody>
      </p:sp>
      <p:pic>
        <p:nvPicPr>
          <p:cNvPr id="6" name="Content Placeholder 5">
            <a:extLst>
              <a:ext uri="{FF2B5EF4-FFF2-40B4-BE49-F238E27FC236}">
                <a16:creationId xmlns:a16="http://schemas.microsoft.com/office/drawing/2014/main" id="{34C6338F-DB21-FC7E-3C9C-86440C3619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2025" y="984738"/>
            <a:ext cx="7419975" cy="5426110"/>
          </a:xfrm>
        </p:spPr>
      </p:pic>
      <p:sp>
        <p:nvSpPr>
          <p:cNvPr id="4" name="Text Placeholder 3">
            <a:extLst>
              <a:ext uri="{FF2B5EF4-FFF2-40B4-BE49-F238E27FC236}">
                <a16:creationId xmlns:a16="http://schemas.microsoft.com/office/drawing/2014/main" id="{97266CEF-CC05-7CC1-E553-ECDE96257802}"/>
              </a:ext>
            </a:extLst>
          </p:cNvPr>
          <p:cNvSpPr>
            <a:spLocks noGrp="1"/>
          </p:cNvSpPr>
          <p:nvPr>
            <p:ph type="body" sz="half" idx="2"/>
          </p:nvPr>
        </p:nvSpPr>
        <p:spPr>
          <a:xfrm>
            <a:off x="478047" y="2057400"/>
            <a:ext cx="4293978" cy="4634802"/>
          </a:xfrm>
        </p:spPr>
        <p:txBody>
          <a:bodyPr>
            <a:normAutofit fontScale="92500" lnSpcReduction="10000"/>
          </a:bodyPr>
          <a:lstStyle/>
          <a:p>
            <a:pPr>
              <a:buFont typeface="Arial" panose="020B0604020202020204" pitchFamily="34" charset="0"/>
              <a:buChar char="•"/>
            </a:pPr>
            <a:r>
              <a:rPr lang="en-US" sz="1400" b="1" i="1" dirty="0"/>
              <a:t>Number of Employees(Rows):  </a:t>
            </a:r>
            <a:r>
              <a:rPr lang="en-US" sz="1700" b="1" dirty="0"/>
              <a:t>8,767</a:t>
            </a:r>
            <a:endParaRPr lang="en-US" sz="1400" b="1" dirty="0"/>
          </a:p>
          <a:p>
            <a:r>
              <a:rPr lang="en-US" sz="1500" b="1" i="1" dirty="0"/>
              <a:t>Key Columns:</a:t>
            </a:r>
          </a:p>
          <a:p>
            <a:pPr>
              <a:buFont typeface="Arial" panose="020B0604020202020204" pitchFamily="34" charset="0"/>
              <a:buChar char="•"/>
            </a:pPr>
            <a:r>
              <a:rPr lang="en-US" sz="1400" dirty="0"/>
              <a:t>Employee ID</a:t>
            </a:r>
          </a:p>
          <a:p>
            <a:pPr>
              <a:buFont typeface="Arial" panose="020B0604020202020204" pitchFamily="34" charset="0"/>
              <a:buChar char="•"/>
            </a:pPr>
            <a:r>
              <a:rPr lang="en-US" sz="1400" dirty="0"/>
              <a:t>First Name</a:t>
            </a:r>
          </a:p>
          <a:p>
            <a:pPr>
              <a:buFont typeface="Arial" panose="020B0604020202020204" pitchFamily="34" charset="0"/>
              <a:buChar char="•"/>
            </a:pPr>
            <a:r>
              <a:rPr lang="en-US" sz="1400" dirty="0"/>
              <a:t>Last Name</a:t>
            </a:r>
          </a:p>
          <a:p>
            <a:pPr>
              <a:buFont typeface="Arial" panose="020B0604020202020204" pitchFamily="34" charset="0"/>
              <a:buChar char="•"/>
            </a:pPr>
            <a:r>
              <a:rPr lang="en-US" sz="1400" dirty="0"/>
              <a:t>Gender</a:t>
            </a:r>
          </a:p>
          <a:p>
            <a:pPr>
              <a:buFont typeface="Arial" panose="020B0604020202020204" pitchFamily="34" charset="0"/>
              <a:buChar char="•"/>
            </a:pPr>
            <a:r>
              <a:rPr lang="en-US" sz="1400" dirty="0"/>
              <a:t>State</a:t>
            </a:r>
          </a:p>
          <a:p>
            <a:pPr>
              <a:buFont typeface="Arial" panose="020B0604020202020204" pitchFamily="34" charset="0"/>
              <a:buChar char="•"/>
            </a:pPr>
            <a:r>
              <a:rPr lang="en-US" sz="1400" dirty="0"/>
              <a:t>City</a:t>
            </a:r>
          </a:p>
          <a:p>
            <a:pPr>
              <a:buFont typeface="Arial" panose="020B0604020202020204" pitchFamily="34" charset="0"/>
              <a:buChar char="•"/>
            </a:pPr>
            <a:r>
              <a:rPr lang="en-US" sz="1400" dirty="0"/>
              <a:t>Education Level</a:t>
            </a:r>
          </a:p>
          <a:p>
            <a:pPr>
              <a:buFont typeface="Arial" panose="020B0604020202020204" pitchFamily="34" charset="0"/>
              <a:buChar char="•"/>
            </a:pPr>
            <a:r>
              <a:rPr lang="en-US" sz="1400" dirty="0"/>
              <a:t>Birthdate</a:t>
            </a:r>
          </a:p>
          <a:p>
            <a:pPr>
              <a:buFont typeface="Arial" panose="020B0604020202020204" pitchFamily="34" charset="0"/>
              <a:buChar char="•"/>
            </a:pPr>
            <a:r>
              <a:rPr lang="en-US" sz="1400" dirty="0"/>
              <a:t>Hire Date</a:t>
            </a:r>
          </a:p>
          <a:p>
            <a:pPr>
              <a:buFont typeface="Arial" panose="020B0604020202020204" pitchFamily="34" charset="0"/>
              <a:buChar char="•"/>
            </a:pPr>
            <a:r>
              <a:rPr lang="en-US" sz="1400" dirty="0"/>
              <a:t>Term Date</a:t>
            </a:r>
          </a:p>
          <a:p>
            <a:pPr>
              <a:buFont typeface="Arial" panose="020B0604020202020204" pitchFamily="34" charset="0"/>
              <a:buChar char="•"/>
            </a:pPr>
            <a:r>
              <a:rPr lang="en-US" sz="1400" dirty="0"/>
              <a:t>Department</a:t>
            </a:r>
          </a:p>
          <a:p>
            <a:pPr>
              <a:buFont typeface="Arial" panose="020B0604020202020204" pitchFamily="34" charset="0"/>
              <a:buChar char="•"/>
            </a:pPr>
            <a:r>
              <a:rPr lang="en-US" sz="1400" dirty="0"/>
              <a:t>Job Title</a:t>
            </a:r>
          </a:p>
          <a:p>
            <a:pPr>
              <a:buFont typeface="Arial" panose="020B0604020202020204" pitchFamily="34" charset="0"/>
              <a:buChar char="•"/>
            </a:pPr>
            <a:r>
              <a:rPr lang="en-US" sz="1400" dirty="0"/>
              <a:t>Salary</a:t>
            </a:r>
          </a:p>
          <a:p>
            <a:pPr>
              <a:buFont typeface="Arial" panose="020B0604020202020204" pitchFamily="34" charset="0"/>
              <a:buChar char="•"/>
            </a:pPr>
            <a:r>
              <a:rPr lang="en-US" sz="1400" dirty="0"/>
              <a:t>Performance Rating</a:t>
            </a:r>
          </a:p>
          <a:p>
            <a:endParaRPr lang="en-US" sz="1400" dirty="0"/>
          </a:p>
        </p:txBody>
      </p:sp>
    </p:spTree>
    <p:extLst>
      <p:ext uri="{BB962C8B-B14F-4D97-AF65-F5344CB8AC3E}">
        <p14:creationId xmlns:p14="http://schemas.microsoft.com/office/powerpoint/2010/main" val="20257319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ECCF8-7A25-B265-21CF-3A476FC68D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3CAA4F-2F63-57C4-5530-55D569270AC4}"/>
              </a:ext>
            </a:extLst>
          </p:cNvPr>
          <p:cNvSpPr>
            <a:spLocks noGrp="1"/>
          </p:cNvSpPr>
          <p:nvPr>
            <p:ph type="title"/>
          </p:nvPr>
        </p:nvSpPr>
        <p:spPr>
          <a:xfrm>
            <a:off x="838200" y="365125"/>
            <a:ext cx="10515600" cy="1222515"/>
          </a:xfrm>
        </p:spPr>
        <p:txBody>
          <a:bodyPr/>
          <a:lstStyle/>
          <a:p>
            <a:pPr algn="ctr"/>
            <a:r>
              <a:rPr lang="en-US" b="1" dirty="0">
                <a:solidFill>
                  <a:schemeClr val="accent6">
                    <a:lumMod val="75000"/>
                  </a:schemeClr>
                </a:solidFill>
                <a:latin typeface="+mn-lt"/>
              </a:rPr>
              <a:t>Dashboard 2</a:t>
            </a:r>
          </a:p>
        </p:txBody>
      </p:sp>
      <p:pic>
        <p:nvPicPr>
          <p:cNvPr id="5" name="Content Placeholder 4">
            <a:extLst>
              <a:ext uri="{FF2B5EF4-FFF2-40B4-BE49-F238E27FC236}">
                <a16:creationId xmlns:a16="http://schemas.microsoft.com/office/drawing/2014/main" id="{6F7E5AC4-0017-DB55-BB86-7EFD72A36F2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41160" y="1587640"/>
            <a:ext cx="11736474" cy="5134707"/>
          </a:xfrm>
        </p:spPr>
      </p:pic>
    </p:spTree>
    <p:extLst>
      <p:ext uri="{BB962C8B-B14F-4D97-AF65-F5344CB8AC3E}">
        <p14:creationId xmlns:p14="http://schemas.microsoft.com/office/powerpoint/2010/main" val="2289577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2C9AF2C0-9AAB-9062-E35B-D134133BFCE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8A67F56-FE07-656C-B804-146962DA9F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439" y="1141784"/>
            <a:ext cx="10795819" cy="1504336"/>
          </a:xfrm>
          <a:prstGeom prst="rect">
            <a:avLst/>
          </a:prstGeom>
        </p:spPr>
      </p:pic>
      <p:sp>
        <p:nvSpPr>
          <p:cNvPr id="5" name="TextBox 4">
            <a:extLst>
              <a:ext uri="{FF2B5EF4-FFF2-40B4-BE49-F238E27FC236}">
                <a16:creationId xmlns:a16="http://schemas.microsoft.com/office/drawing/2014/main" id="{97CA5A93-AE89-6AF9-514F-721A11E79D61}"/>
              </a:ext>
            </a:extLst>
          </p:cNvPr>
          <p:cNvSpPr txBox="1"/>
          <p:nvPr/>
        </p:nvSpPr>
        <p:spPr>
          <a:xfrm>
            <a:off x="560439" y="3021476"/>
            <a:ext cx="11090786" cy="2031325"/>
          </a:xfrm>
          <a:prstGeom prst="rect">
            <a:avLst/>
          </a:prstGeom>
          <a:noFill/>
        </p:spPr>
        <p:txBody>
          <a:bodyPr wrap="square">
            <a:spAutoFit/>
          </a:bodyPr>
          <a:lstStyle/>
          <a:p>
            <a:r>
              <a:rPr lang="en-US" dirty="0">
                <a:solidFill>
                  <a:srgbClr val="4C9A6A"/>
                </a:solidFill>
                <a:latin typeface="Times New Roman" panose="02020603050405020304" pitchFamily="18" charset="0"/>
                <a:cs typeface="Times New Roman" panose="02020603050405020304" pitchFamily="18" charset="0"/>
              </a:rPr>
              <a:t>Total Employees: </a:t>
            </a:r>
            <a:r>
              <a:rPr lang="en-US" dirty="0">
                <a:latin typeface="Times New Roman" panose="02020603050405020304" pitchFamily="18" charset="0"/>
                <a:cs typeface="Times New Roman" panose="02020603050405020304" pitchFamily="18" charset="0"/>
              </a:rPr>
              <a:t>The organization currently has a total of 8,766 employees contributing to its overall operations.</a:t>
            </a:r>
          </a:p>
          <a:p>
            <a:r>
              <a:rPr lang="en-US" dirty="0">
                <a:solidFill>
                  <a:srgbClr val="4C9A6A"/>
                </a:solidFill>
                <a:latin typeface="Times New Roman" panose="02020603050405020304" pitchFamily="18" charset="0"/>
                <a:cs typeface="Times New Roman" panose="02020603050405020304" pitchFamily="18" charset="0"/>
              </a:rPr>
              <a:t>Average Salary: </a:t>
            </a:r>
            <a:r>
              <a:rPr lang="en-US" dirty="0">
                <a:latin typeface="Times New Roman" panose="02020603050405020304" pitchFamily="18" charset="0"/>
                <a:cs typeface="Times New Roman" panose="02020603050405020304" pitchFamily="18" charset="0"/>
              </a:rPr>
              <a:t>The average salary across all employees is approximately $71,000, reflecting the compensation structure within the company.</a:t>
            </a:r>
          </a:p>
          <a:p>
            <a:r>
              <a:rPr lang="en-US" dirty="0">
                <a:solidFill>
                  <a:srgbClr val="4C9A6A"/>
                </a:solidFill>
                <a:latin typeface="Times New Roman" panose="02020603050405020304" pitchFamily="18" charset="0"/>
                <a:cs typeface="Times New Roman" panose="02020603050405020304" pitchFamily="18" charset="0"/>
              </a:rPr>
              <a:t>Average Years of Service: </a:t>
            </a:r>
            <a:r>
              <a:rPr lang="en-US" dirty="0">
                <a:latin typeface="Times New Roman" panose="02020603050405020304" pitchFamily="18" charset="0"/>
                <a:cs typeface="Times New Roman" panose="02020603050405020304" pitchFamily="18" charset="0"/>
              </a:rPr>
              <a:t>On average, employees have been with the organization for 4 years, indicating a moderate level of employee retention.</a:t>
            </a:r>
          </a:p>
          <a:p>
            <a:r>
              <a:rPr lang="en-US" dirty="0">
                <a:solidFill>
                  <a:srgbClr val="4C9A6A"/>
                </a:solidFill>
                <a:latin typeface="Times New Roman" panose="02020603050405020304" pitchFamily="18" charset="0"/>
                <a:cs typeface="Times New Roman" panose="02020603050405020304" pitchFamily="18" charset="0"/>
              </a:rPr>
              <a:t>Total Number of Terminations: </a:t>
            </a:r>
            <a:r>
              <a:rPr lang="en-US" dirty="0">
                <a:latin typeface="Times New Roman" panose="02020603050405020304" pitchFamily="18" charset="0"/>
                <a:cs typeface="Times New Roman" panose="02020603050405020304" pitchFamily="18" charset="0"/>
              </a:rPr>
              <a:t>There have been a total of 966 terminations, highlighting the need for ongoing analysis of workforce dynamics and employee satisfaction.</a:t>
            </a:r>
          </a:p>
        </p:txBody>
      </p:sp>
    </p:spTree>
    <p:extLst>
      <p:ext uri="{BB962C8B-B14F-4D97-AF65-F5344CB8AC3E}">
        <p14:creationId xmlns:p14="http://schemas.microsoft.com/office/powerpoint/2010/main" val="2952558036"/>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CB3F0-A198-C9FD-9677-7DC7EFD29A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81DD77-EE01-550B-E55E-F78D5DB5501A}"/>
              </a:ext>
            </a:extLst>
          </p:cNvPr>
          <p:cNvSpPr>
            <a:spLocks noGrp="1"/>
          </p:cNvSpPr>
          <p:nvPr>
            <p:ph type="title"/>
          </p:nvPr>
        </p:nvSpPr>
        <p:spPr>
          <a:xfrm>
            <a:off x="5250426" y="-2477729"/>
            <a:ext cx="6941574" cy="10441859"/>
          </a:xfrm>
        </p:spPr>
        <p:txBody>
          <a:bodyPr>
            <a:normAutofit/>
          </a:bodyPr>
          <a:lstStyle/>
          <a:p>
            <a:r>
              <a:rPr lang="en-US" sz="2000" dirty="0"/>
              <a:t> </a:t>
            </a:r>
          </a:p>
        </p:txBody>
      </p:sp>
      <p:pic>
        <p:nvPicPr>
          <p:cNvPr id="9" name="Content Placeholder 8" descr="A graph of a number of people&#10;&#10;Description automatically generated">
            <a:extLst>
              <a:ext uri="{FF2B5EF4-FFF2-40B4-BE49-F238E27FC236}">
                <a16:creationId xmlns:a16="http://schemas.microsoft.com/office/drawing/2014/main" id="{67885847-B130-82E2-8B56-96BF2B95AC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011570"/>
            <a:ext cx="5589639" cy="4873036"/>
          </a:xfrm>
        </p:spPr>
      </p:pic>
      <p:sp>
        <p:nvSpPr>
          <p:cNvPr id="11" name="TextBox 10">
            <a:extLst>
              <a:ext uri="{FF2B5EF4-FFF2-40B4-BE49-F238E27FC236}">
                <a16:creationId xmlns:a16="http://schemas.microsoft.com/office/drawing/2014/main" id="{F633DF5C-64E5-1D67-437F-834231AD83B1}"/>
              </a:ext>
            </a:extLst>
          </p:cNvPr>
          <p:cNvSpPr txBox="1"/>
          <p:nvPr/>
        </p:nvSpPr>
        <p:spPr>
          <a:xfrm>
            <a:off x="1522156" y="133384"/>
            <a:ext cx="9147687" cy="707886"/>
          </a:xfrm>
          <a:prstGeom prst="rect">
            <a:avLst/>
          </a:prstGeom>
          <a:noFill/>
        </p:spPr>
        <p:txBody>
          <a:bodyPr wrap="square">
            <a:spAutoFit/>
          </a:bodyPr>
          <a:lstStyle/>
          <a:p>
            <a:r>
              <a:rPr lang="en-US" sz="4000" dirty="0">
                <a:solidFill>
                  <a:srgbClr val="4C9A6A"/>
                </a:solidFill>
              </a:rPr>
              <a:t>Age Distribution</a:t>
            </a:r>
          </a:p>
        </p:txBody>
      </p:sp>
      <p:sp>
        <p:nvSpPr>
          <p:cNvPr id="13" name="TextBox 12">
            <a:extLst>
              <a:ext uri="{FF2B5EF4-FFF2-40B4-BE49-F238E27FC236}">
                <a16:creationId xmlns:a16="http://schemas.microsoft.com/office/drawing/2014/main" id="{C06DCCE7-C701-C4E4-C812-67A6D9A79324}"/>
              </a:ext>
            </a:extLst>
          </p:cNvPr>
          <p:cNvSpPr txBox="1"/>
          <p:nvPr/>
        </p:nvSpPr>
        <p:spPr>
          <a:xfrm>
            <a:off x="6096000" y="1946786"/>
            <a:ext cx="5334000" cy="2308324"/>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"Age Distribution" chart shows that the majority  of employees fall between the ages of 30 and 50, with a peak around 35 to 45 years old. There are fewer employees in the younger age group (20 to 25) and those over 60. This distribution indicates a workforce that is predominantly mid-career, with a smaller representation of both entry-level and nearing-retirement age employees.</a:t>
            </a:r>
          </a:p>
        </p:txBody>
      </p:sp>
    </p:spTree>
    <p:extLst>
      <p:ext uri="{BB962C8B-B14F-4D97-AF65-F5344CB8AC3E}">
        <p14:creationId xmlns:p14="http://schemas.microsoft.com/office/powerpoint/2010/main" val="118017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86559-C280-3B7E-F790-42E5A12B26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E4E6F7-6E49-A28D-5EAE-E551CA2185EC}"/>
              </a:ext>
            </a:extLst>
          </p:cNvPr>
          <p:cNvSpPr>
            <a:spLocks noGrp="1"/>
          </p:cNvSpPr>
          <p:nvPr>
            <p:ph type="title"/>
          </p:nvPr>
        </p:nvSpPr>
        <p:spPr>
          <a:xfrm>
            <a:off x="260905" y="887478"/>
            <a:ext cx="8704006" cy="652514"/>
          </a:xfrm>
        </p:spPr>
        <p:txBody>
          <a:bodyPr>
            <a:normAutofit fontScale="90000"/>
          </a:bodyPr>
          <a:lstStyle/>
          <a:p>
            <a:r>
              <a:rPr lang="en-US" sz="4400" dirty="0">
                <a:solidFill>
                  <a:srgbClr val="4C9A6A"/>
                </a:solidFill>
              </a:rPr>
              <a:t>Salary Analysis by Department</a:t>
            </a:r>
            <a:endParaRPr lang="en-US" dirty="0">
              <a:solidFill>
                <a:srgbClr val="4C9A6A"/>
              </a:solidFill>
            </a:endParaRPr>
          </a:p>
        </p:txBody>
      </p:sp>
      <p:pic>
        <p:nvPicPr>
          <p:cNvPr id="4" name="Content Placeholder 4" descr="A screenshot of a data analysis&#10;&#10;Description automatically generated">
            <a:extLst>
              <a:ext uri="{FF2B5EF4-FFF2-40B4-BE49-F238E27FC236}">
                <a16:creationId xmlns:a16="http://schemas.microsoft.com/office/drawing/2014/main" id="{C65D17D6-55EB-8233-AEBA-D2BE5E06FF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277" y="1801480"/>
            <a:ext cx="3524865" cy="2905433"/>
          </a:xfrm>
        </p:spPr>
      </p:pic>
      <p:sp>
        <p:nvSpPr>
          <p:cNvPr id="6" name="TextBox 5">
            <a:extLst>
              <a:ext uri="{FF2B5EF4-FFF2-40B4-BE49-F238E27FC236}">
                <a16:creationId xmlns:a16="http://schemas.microsoft.com/office/drawing/2014/main" id="{9C20F71A-0E8E-0648-38A0-8976BE2B8928}"/>
              </a:ext>
            </a:extLst>
          </p:cNvPr>
          <p:cNvSpPr txBox="1"/>
          <p:nvPr/>
        </p:nvSpPr>
        <p:spPr>
          <a:xfrm>
            <a:off x="4852218" y="2121590"/>
            <a:ext cx="6356555" cy="2308324"/>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The "Salary Analysis by Department" table highlights the average salaries across the organization's departments. IT leads with the highest average salary of 81,970, indicating a premium for technical expertise. Finance and Sales follow, with average salaries of 76,549 and 76,148, respectively. In contrast, the HR department has the lowest average salary at 64,099. These figures suggest that it may be beneficial to reevaluate the salary structures for HR and Operations to enhance their competitiveness in the market.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652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D1E31-E0EF-AF8D-5353-AB5E40F1A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8656C-23AA-DCC9-78B7-A2D3586C22AB}"/>
              </a:ext>
            </a:extLst>
          </p:cNvPr>
          <p:cNvSpPr>
            <a:spLocks noGrp="1"/>
          </p:cNvSpPr>
          <p:nvPr>
            <p:ph type="title"/>
          </p:nvPr>
        </p:nvSpPr>
        <p:spPr>
          <a:xfrm>
            <a:off x="0" y="1045030"/>
            <a:ext cx="10486103" cy="796412"/>
          </a:xfrm>
        </p:spPr>
        <p:txBody>
          <a:bodyPr>
            <a:normAutofit/>
          </a:bodyPr>
          <a:lstStyle/>
          <a:p>
            <a:r>
              <a:rPr lang="en-US" sz="4000" dirty="0">
                <a:solidFill>
                  <a:srgbClr val="4C9A6A"/>
                </a:solidFill>
              </a:rPr>
              <a:t>Employee Distribution by Gender and Department</a:t>
            </a:r>
          </a:p>
        </p:txBody>
      </p:sp>
      <p:pic>
        <p:nvPicPr>
          <p:cNvPr id="5" name="Content Placeholder 4" descr="A screenshot of a table&#10;&#10;Description automatically generated">
            <a:extLst>
              <a:ext uri="{FF2B5EF4-FFF2-40B4-BE49-F238E27FC236}">
                <a16:creationId xmlns:a16="http://schemas.microsoft.com/office/drawing/2014/main" id="{94474966-9D99-B70C-9173-1200FDD333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31789"/>
            <a:ext cx="4277032" cy="3246635"/>
          </a:xfrm>
        </p:spPr>
      </p:pic>
      <p:sp>
        <p:nvSpPr>
          <p:cNvPr id="7" name="TextBox 6">
            <a:extLst>
              <a:ext uri="{FF2B5EF4-FFF2-40B4-BE49-F238E27FC236}">
                <a16:creationId xmlns:a16="http://schemas.microsoft.com/office/drawing/2014/main" id="{7F59856D-B22C-DB87-239F-16FA4B0C37F8}"/>
              </a:ext>
            </a:extLst>
          </p:cNvPr>
          <p:cNvSpPr txBox="1"/>
          <p:nvPr/>
        </p:nvSpPr>
        <p:spPr>
          <a:xfrm>
            <a:off x="4277032" y="2316102"/>
            <a:ext cx="7767484" cy="286232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"Employee Distribution by Gender and Department" table provides an overview of the number of male and female employees across the organization’s departments. The Operations department has the largest workforce, totaling 2,668 employees, with a relatively balanced distribution between genders. In contrast, the HR department has the smallest workforce, with only 164 employees. Across the organization, there are 4,054 female employees and 4,712 male employees. While most departments exhibit a balanced gender distribution, areas like Finance and HR could benefit from enhanced gender diversity. Analyzing the underlying factors influencing gender representation in specific departments may help shape future recruitment strategies.</a:t>
            </a:r>
          </a:p>
        </p:txBody>
      </p:sp>
    </p:spTree>
    <p:extLst>
      <p:ext uri="{BB962C8B-B14F-4D97-AF65-F5344CB8AC3E}">
        <p14:creationId xmlns:p14="http://schemas.microsoft.com/office/powerpoint/2010/main" val="142970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FB1EB-2148-18FB-448C-19B38F220B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97659-093A-08DB-1C19-D1347D9FC95C}"/>
              </a:ext>
            </a:extLst>
          </p:cNvPr>
          <p:cNvSpPr>
            <a:spLocks noGrp="1"/>
          </p:cNvSpPr>
          <p:nvPr>
            <p:ph type="title"/>
          </p:nvPr>
        </p:nvSpPr>
        <p:spPr>
          <a:xfrm>
            <a:off x="0" y="311499"/>
            <a:ext cx="8119068" cy="840657"/>
          </a:xfrm>
        </p:spPr>
        <p:txBody>
          <a:bodyPr>
            <a:normAutofit/>
          </a:bodyPr>
          <a:lstStyle/>
          <a:p>
            <a:pPr algn="ctr"/>
            <a:r>
              <a:rPr lang="en-US" sz="4000" dirty="0">
                <a:solidFill>
                  <a:srgbClr val="4C9A6A"/>
                </a:solidFill>
              </a:rPr>
              <a:t>Hiring Trend Over Time</a:t>
            </a:r>
          </a:p>
        </p:txBody>
      </p:sp>
      <p:pic>
        <p:nvPicPr>
          <p:cNvPr id="5" name="Content Placeholder 4" descr="A line graph with numbers and a green line&#10;&#10;Description automatically generated">
            <a:extLst>
              <a:ext uri="{FF2B5EF4-FFF2-40B4-BE49-F238E27FC236}">
                <a16:creationId xmlns:a16="http://schemas.microsoft.com/office/drawing/2014/main" id="{1FE94192-E76D-26B7-FD95-9169DCA2F3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53331"/>
            <a:ext cx="5412658" cy="3259675"/>
          </a:xfrm>
        </p:spPr>
      </p:pic>
      <p:sp>
        <p:nvSpPr>
          <p:cNvPr id="7" name="TextBox 6">
            <a:extLst>
              <a:ext uri="{FF2B5EF4-FFF2-40B4-BE49-F238E27FC236}">
                <a16:creationId xmlns:a16="http://schemas.microsoft.com/office/drawing/2014/main" id="{81DF3337-F855-D886-20CD-3A5B3AEE53EE}"/>
              </a:ext>
            </a:extLst>
          </p:cNvPr>
          <p:cNvSpPr txBox="1"/>
          <p:nvPr/>
        </p:nvSpPr>
        <p:spPr>
          <a:xfrm>
            <a:off x="5523271" y="1650684"/>
            <a:ext cx="6209070" cy="286232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"Hiring Trend Over Time" chart highlights the variations in employee hires from 2015 to 2024. The peak year was 2017, with 1,560 hires, followed by a drop in 2018 to 850 hires. The trend remained relatively steady through 2019 and 2020, with slight increases to 902 and 968 hires. A significant decrease occurred in 2021, hitting a low of 422 hires, but the numbers rebounded in 2022 and 2023, reaching 1,042 and 1,201 hires, respectively. In 2024, the hiring rate declined again to 620. These fluctuations suggest changes in recruitment strategies or market conditions affecting hiring practices.</a:t>
            </a:r>
          </a:p>
        </p:txBody>
      </p:sp>
    </p:spTree>
    <p:extLst>
      <p:ext uri="{BB962C8B-B14F-4D97-AF65-F5344CB8AC3E}">
        <p14:creationId xmlns:p14="http://schemas.microsoft.com/office/powerpoint/2010/main" val="494816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3FAD8-7059-2FE0-AEFE-7172703345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E21AC3-D8FD-45C8-783A-EA21FAAFF66E}"/>
              </a:ext>
            </a:extLst>
          </p:cNvPr>
          <p:cNvSpPr>
            <a:spLocks noGrp="1"/>
          </p:cNvSpPr>
          <p:nvPr>
            <p:ph type="title"/>
          </p:nvPr>
        </p:nvSpPr>
        <p:spPr>
          <a:xfrm>
            <a:off x="-1" y="0"/>
            <a:ext cx="9696659" cy="840658"/>
          </a:xfrm>
        </p:spPr>
        <p:txBody>
          <a:bodyPr>
            <a:normAutofit/>
          </a:bodyPr>
          <a:lstStyle/>
          <a:p>
            <a:pPr algn="ctr"/>
            <a:r>
              <a:rPr lang="en-US" sz="4000" dirty="0">
                <a:solidFill>
                  <a:srgbClr val="4C9A6A"/>
                </a:solidFill>
              </a:rPr>
              <a:t>Employee Turnover Rate</a:t>
            </a:r>
          </a:p>
        </p:txBody>
      </p:sp>
      <p:pic>
        <p:nvPicPr>
          <p:cNvPr id="5" name="Content Placeholder 4" descr="A graph of a company's rate&#10;&#10;Description automatically generated with medium confidence">
            <a:extLst>
              <a:ext uri="{FF2B5EF4-FFF2-40B4-BE49-F238E27FC236}">
                <a16:creationId xmlns:a16="http://schemas.microsoft.com/office/drawing/2014/main" id="{5D019748-C7AC-4506-8194-AB6FDFAFE3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23297"/>
            <a:ext cx="5043948" cy="4861310"/>
          </a:xfrm>
        </p:spPr>
      </p:pic>
      <p:sp>
        <p:nvSpPr>
          <p:cNvPr id="7" name="TextBox 6">
            <a:extLst>
              <a:ext uri="{FF2B5EF4-FFF2-40B4-BE49-F238E27FC236}">
                <a16:creationId xmlns:a16="http://schemas.microsoft.com/office/drawing/2014/main" id="{CC3EF5DB-27CB-E500-F2C6-5B440FA4A9EC}"/>
              </a:ext>
            </a:extLst>
          </p:cNvPr>
          <p:cNvSpPr txBox="1"/>
          <p:nvPr/>
        </p:nvSpPr>
        <p:spPr>
          <a:xfrm>
            <a:off x="5206180" y="1023297"/>
            <a:ext cx="5928852" cy="147732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"Employee Turnover Rate" chart highlights that Finance has the highest turnover rate, followed by HR. In contrast, the IT department and Marketing have the lowest turnover rates. This indicates that Finance and HR may face challenges in retaining employees compared to other departments.</a:t>
            </a:r>
          </a:p>
        </p:txBody>
      </p:sp>
      <p:sp>
        <p:nvSpPr>
          <p:cNvPr id="9" name="TextBox 8">
            <a:extLst>
              <a:ext uri="{FF2B5EF4-FFF2-40B4-BE49-F238E27FC236}">
                <a16:creationId xmlns:a16="http://schemas.microsoft.com/office/drawing/2014/main" id="{18F0147F-AB4F-5CCD-1861-DC669FF35F28}"/>
              </a:ext>
            </a:extLst>
          </p:cNvPr>
          <p:cNvSpPr txBox="1"/>
          <p:nvPr/>
        </p:nvSpPr>
        <p:spPr>
          <a:xfrm>
            <a:off x="5147186" y="3429000"/>
            <a:ext cx="6533536" cy="2031325"/>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IT department has the highest average salary and the lowest turnover rate. This suggests that good pay might help keep employees in IT. In Finance, even with a relatively high salary, the turnover rate is the highest. This means there could be other reasons people are leaving Finance. The HR department has the lowest salary but a moderate turnover rate. This shows that salary isn’t the only reason affecting how long employees stay in a department.</a:t>
            </a:r>
          </a:p>
        </p:txBody>
      </p:sp>
    </p:spTree>
    <p:extLst>
      <p:ext uri="{BB962C8B-B14F-4D97-AF65-F5344CB8AC3E}">
        <p14:creationId xmlns:p14="http://schemas.microsoft.com/office/powerpoint/2010/main" val="23737353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3CE79-4D6A-E6A0-5C0E-440767B694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1930C-C32B-6CED-11F6-C6BC5D37C65A}"/>
              </a:ext>
            </a:extLst>
          </p:cNvPr>
          <p:cNvSpPr>
            <a:spLocks noGrp="1"/>
          </p:cNvSpPr>
          <p:nvPr>
            <p:ph type="title"/>
          </p:nvPr>
        </p:nvSpPr>
        <p:spPr>
          <a:xfrm>
            <a:off x="-1" y="0"/>
            <a:ext cx="10259367" cy="973394"/>
          </a:xfrm>
        </p:spPr>
        <p:txBody>
          <a:bodyPr>
            <a:normAutofit/>
          </a:bodyPr>
          <a:lstStyle/>
          <a:p>
            <a:pPr algn="ctr"/>
            <a:r>
              <a:rPr lang="en-US" sz="4000" dirty="0">
                <a:solidFill>
                  <a:srgbClr val="4C9A6A"/>
                </a:solidFill>
              </a:rPr>
              <a:t>Employee Performance Analysis</a:t>
            </a:r>
          </a:p>
        </p:txBody>
      </p:sp>
      <p:pic>
        <p:nvPicPr>
          <p:cNvPr id="1026" name="Picture 2" descr="Uploaded image">
            <a:extLst>
              <a:ext uri="{FF2B5EF4-FFF2-40B4-BE49-F238E27FC236}">
                <a16:creationId xmlns:a16="http://schemas.microsoft.com/office/drawing/2014/main" id="{6B82CD3B-7FE3-8AF6-DEF9-E6C7BDFFFE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973394"/>
            <a:ext cx="5377477" cy="39199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16B196-6228-F2AA-2780-810034892E5C}"/>
              </a:ext>
            </a:extLst>
          </p:cNvPr>
          <p:cNvSpPr txBox="1"/>
          <p:nvPr/>
        </p:nvSpPr>
        <p:spPr>
          <a:xfrm>
            <a:off x="5973096" y="1720840"/>
            <a:ext cx="5678129" cy="341632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"Employee Performance Analysis" chart indicates that the Operations department has a higher proportion of employees rated as "Excellent" or "Good" compared to other departments. Sales and Customer Service also have a notable percentage of high-performing employees but show a greater mix of performance ratings. IT, Marketing, Finance, and HR departments have fewer employees in the "Excellent" category, with HR having the highest percentage of employees needing improvement. This suggests that Operations is the strongest-performing department overall, while HR might need more focus on performance improvement.</a:t>
            </a:r>
          </a:p>
        </p:txBody>
      </p:sp>
    </p:spTree>
    <p:extLst>
      <p:ext uri="{BB962C8B-B14F-4D97-AF65-F5344CB8AC3E}">
        <p14:creationId xmlns:p14="http://schemas.microsoft.com/office/powerpoint/2010/main" val="7285969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301FE-8E10-5EFE-F477-52D4E38FBF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D5FB5C-1BFA-7B86-BF27-6FA222FE6D16}"/>
              </a:ext>
            </a:extLst>
          </p:cNvPr>
          <p:cNvSpPr>
            <a:spLocks noGrp="1"/>
          </p:cNvSpPr>
          <p:nvPr>
            <p:ph type="title"/>
          </p:nvPr>
        </p:nvSpPr>
        <p:spPr>
          <a:xfrm>
            <a:off x="0" y="1"/>
            <a:ext cx="8882743" cy="936957"/>
          </a:xfrm>
        </p:spPr>
        <p:txBody>
          <a:bodyPr>
            <a:normAutofit/>
          </a:bodyPr>
          <a:lstStyle/>
          <a:p>
            <a:pPr algn="ctr"/>
            <a:r>
              <a:rPr lang="en-US" sz="4000" dirty="0">
                <a:solidFill>
                  <a:srgbClr val="4C9A6A"/>
                </a:solidFill>
              </a:rPr>
              <a:t>Job Level Salary Comparison </a:t>
            </a:r>
          </a:p>
        </p:txBody>
      </p:sp>
      <p:pic>
        <p:nvPicPr>
          <p:cNvPr id="5" name="Content Placeholder 4" descr="A diagram of a salary comparison&#10;&#10;Description automatically generated">
            <a:extLst>
              <a:ext uri="{FF2B5EF4-FFF2-40B4-BE49-F238E27FC236}">
                <a16:creationId xmlns:a16="http://schemas.microsoft.com/office/drawing/2014/main" id="{7EE99D6B-596C-66CA-E76A-2B3E5E360E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987" y="1106129"/>
            <a:ext cx="4333875" cy="4151236"/>
          </a:xfrm>
        </p:spPr>
      </p:pic>
      <p:sp>
        <p:nvSpPr>
          <p:cNvPr id="7" name="TextBox 6">
            <a:extLst>
              <a:ext uri="{FF2B5EF4-FFF2-40B4-BE49-F238E27FC236}">
                <a16:creationId xmlns:a16="http://schemas.microsoft.com/office/drawing/2014/main" id="{B6B0AC42-2CC0-5E50-65C9-2B4874465406}"/>
              </a:ext>
            </a:extLst>
          </p:cNvPr>
          <p:cNvSpPr txBox="1"/>
          <p:nvPr/>
        </p:nvSpPr>
        <p:spPr>
          <a:xfrm>
            <a:off x="4635604" y="1443841"/>
            <a:ext cx="6813755" cy="341632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"Job Level Salary Comparison"  highlights the differences in average salaries across various job levels within the organization. Managers earn the highest average salary at 97,000, reflecting their leadership roles and responsibilities. Senior-level employees follow with an average salary of 83,000, showing a significant jump from the mid-level roles. Mid-level positions have an average salary of 68,000, slightly higher than junior-level roles, which stand at 66,000. The relatively small difference between junior and mid-level salaries may suggest room for growth in mid-level compensation to better reward experience and skills development. Overall, the data indicates a clear salary progression aligned with job level, but opportunities exist to further differentiate mid-level roles</a:t>
            </a:r>
            <a:r>
              <a:rPr lang="en-US" dirty="0"/>
              <a:t>.</a:t>
            </a:r>
          </a:p>
        </p:txBody>
      </p:sp>
    </p:spTree>
    <p:extLst>
      <p:ext uri="{BB962C8B-B14F-4D97-AF65-F5344CB8AC3E}">
        <p14:creationId xmlns:p14="http://schemas.microsoft.com/office/powerpoint/2010/main" val="4268937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1EBEC-AC8F-E343-8E91-B0515A1D7A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580E28-CEAF-94D1-0FA2-A79005E97352}"/>
              </a:ext>
            </a:extLst>
          </p:cNvPr>
          <p:cNvSpPr>
            <a:spLocks noGrp="1"/>
          </p:cNvSpPr>
          <p:nvPr>
            <p:ph type="title"/>
          </p:nvPr>
        </p:nvSpPr>
        <p:spPr>
          <a:xfrm>
            <a:off x="0" y="0"/>
            <a:ext cx="11014587" cy="1047136"/>
          </a:xfrm>
        </p:spPr>
        <p:txBody>
          <a:bodyPr>
            <a:normAutofit/>
          </a:bodyPr>
          <a:lstStyle/>
          <a:p>
            <a:pPr algn="ctr"/>
            <a:r>
              <a:rPr lang="en-US" sz="4000" dirty="0">
                <a:solidFill>
                  <a:srgbClr val="4C9A6A"/>
                </a:solidFill>
              </a:rPr>
              <a:t>Numbers of Employees </a:t>
            </a:r>
          </a:p>
        </p:txBody>
      </p:sp>
      <p:pic>
        <p:nvPicPr>
          <p:cNvPr id="5" name="Content Placeholder 4" descr="A map of the united states&#10;&#10;Description automatically generated">
            <a:extLst>
              <a:ext uri="{FF2B5EF4-FFF2-40B4-BE49-F238E27FC236}">
                <a16:creationId xmlns:a16="http://schemas.microsoft.com/office/drawing/2014/main" id="{D917F448-D18B-8289-8032-588B24A915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670" y="1047136"/>
            <a:ext cx="4713949" cy="5684889"/>
          </a:xfrm>
        </p:spPr>
      </p:pic>
      <p:sp>
        <p:nvSpPr>
          <p:cNvPr id="7" name="TextBox 6">
            <a:extLst>
              <a:ext uri="{FF2B5EF4-FFF2-40B4-BE49-F238E27FC236}">
                <a16:creationId xmlns:a16="http://schemas.microsoft.com/office/drawing/2014/main" id="{FAE8BA19-32A5-8CFC-7C96-FD589432318F}"/>
              </a:ext>
            </a:extLst>
          </p:cNvPr>
          <p:cNvSpPr txBox="1"/>
          <p:nvPr/>
        </p:nvSpPr>
        <p:spPr>
          <a:xfrm>
            <a:off x="5368413" y="2274838"/>
            <a:ext cx="5646173" cy="2585323"/>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"Employee Distribution by Location" report shows that New York has the largest workforce, significantly outpacing other states. Michigan follows as the second-largest location, with several other states contributing smaller numbers of employees. West Virginia has the fewest employees among all locations. This distribution highlights New York as the primary operational hub for the organization, while other states support its workforce in a more limited capacity.</a:t>
            </a:r>
          </a:p>
        </p:txBody>
      </p:sp>
    </p:spTree>
    <p:extLst>
      <p:ext uri="{BB962C8B-B14F-4D97-AF65-F5344CB8AC3E}">
        <p14:creationId xmlns:p14="http://schemas.microsoft.com/office/powerpoint/2010/main" val="993157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FB6C4-21D5-5855-6E90-DFE6D035F40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C78EA5B-D1B4-F1F6-2228-B1497E20AA23}"/>
              </a:ext>
            </a:extLst>
          </p:cNvPr>
          <p:cNvSpPr>
            <a:spLocks noGrp="1"/>
          </p:cNvSpPr>
          <p:nvPr>
            <p:ph type="title"/>
          </p:nvPr>
        </p:nvSpPr>
        <p:spPr>
          <a:xfrm>
            <a:off x="838200" y="2847068"/>
            <a:ext cx="10515600" cy="1325563"/>
          </a:xfrm>
        </p:spPr>
        <p:txBody>
          <a:bodyPr>
            <a:normAutofit/>
          </a:bodyPr>
          <a:lstStyle/>
          <a:p>
            <a:pPr algn="ctr"/>
            <a:r>
              <a:rPr lang="en-US" sz="8000" b="1" i="1" dirty="0"/>
              <a:t>Data Cleaning</a:t>
            </a:r>
          </a:p>
        </p:txBody>
      </p:sp>
    </p:spTree>
    <p:extLst>
      <p:ext uri="{BB962C8B-B14F-4D97-AF65-F5344CB8AC3E}">
        <p14:creationId xmlns:p14="http://schemas.microsoft.com/office/powerpoint/2010/main" val="3399576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3C08B-C067-96DB-213D-6DB2D203B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FC7B0E-9136-566A-1E57-A9DFA1B0DFC2}"/>
              </a:ext>
            </a:extLst>
          </p:cNvPr>
          <p:cNvSpPr>
            <a:spLocks noGrp="1"/>
          </p:cNvSpPr>
          <p:nvPr>
            <p:ph type="title"/>
          </p:nvPr>
        </p:nvSpPr>
        <p:spPr>
          <a:xfrm>
            <a:off x="0" y="50242"/>
            <a:ext cx="11353800" cy="943896"/>
          </a:xfrm>
        </p:spPr>
        <p:txBody>
          <a:bodyPr>
            <a:normAutofit/>
          </a:bodyPr>
          <a:lstStyle/>
          <a:p>
            <a:pPr algn="ctr"/>
            <a:r>
              <a:rPr lang="en-US" sz="4000" dirty="0">
                <a:solidFill>
                  <a:srgbClr val="4C9A6A"/>
                </a:solidFill>
              </a:rPr>
              <a:t>Performance Rating By Year</a:t>
            </a:r>
          </a:p>
        </p:txBody>
      </p:sp>
      <p:pic>
        <p:nvPicPr>
          <p:cNvPr id="5" name="Content Placeholder 4" descr="A diagram of a graph&#10;&#10;Description automatically generated with medium confidence">
            <a:extLst>
              <a:ext uri="{FF2B5EF4-FFF2-40B4-BE49-F238E27FC236}">
                <a16:creationId xmlns:a16="http://schemas.microsoft.com/office/drawing/2014/main" id="{C09B30FB-9DAB-4594-AF7A-DEE97E9A5F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166879"/>
            <a:ext cx="5353664" cy="3319467"/>
          </a:xfrm>
        </p:spPr>
      </p:pic>
      <p:sp>
        <p:nvSpPr>
          <p:cNvPr id="4" name="TextBox 3">
            <a:extLst>
              <a:ext uri="{FF2B5EF4-FFF2-40B4-BE49-F238E27FC236}">
                <a16:creationId xmlns:a16="http://schemas.microsoft.com/office/drawing/2014/main" id="{F04946B1-4393-8452-4F23-7AA2AE8808DA}"/>
              </a:ext>
            </a:extLst>
          </p:cNvPr>
          <p:cNvSpPr txBox="1"/>
          <p:nvPr/>
        </p:nvSpPr>
        <p:spPr>
          <a:xfrm>
            <a:off x="5515897" y="1702953"/>
            <a:ext cx="6410632" cy="4247317"/>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"Performance Rating by Year" chart presents the distribution of performance data across different categories over the years. Each box represents the interquartile range, showcasing the middle 50% of data, while the line inside indicates the median. Dots outside the box represent outliers, highlighting data points significantly different from the rest. The "Excellent" category shows a narrow distribution, indicating consistent performance among those rated as excellent, while the "Good" category displays a wider distribution, reflecting more variation in performance levels. The "Need Improvement" and "Satisfactory" categories also exhibit wider distributions, suggesting greater variability in performance ratings. Overall, the "Excellent" category has the most stable performance, while the other categories demonstrate more variability, which may indicate differences in evaluation criteria or fluctuating performance levels</a:t>
            </a:r>
            <a:r>
              <a:rPr lang="en-US" dirty="0"/>
              <a:t>.</a:t>
            </a:r>
          </a:p>
        </p:txBody>
      </p:sp>
    </p:spTree>
    <p:extLst>
      <p:ext uri="{BB962C8B-B14F-4D97-AF65-F5344CB8AC3E}">
        <p14:creationId xmlns:p14="http://schemas.microsoft.com/office/powerpoint/2010/main" val="3926315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796A2-1571-96FF-D2D6-CE06CA6D6633}"/>
              </a:ext>
            </a:extLst>
          </p:cNvPr>
          <p:cNvSpPr>
            <a:spLocks noGrp="1"/>
          </p:cNvSpPr>
          <p:nvPr>
            <p:ph type="title"/>
          </p:nvPr>
        </p:nvSpPr>
        <p:spPr/>
        <p:txBody>
          <a:bodyPr/>
          <a:lstStyle/>
          <a:p>
            <a:pPr algn="ctr"/>
            <a:r>
              <a:rPr lang="en-US" b="1" i="1" dirty="0"/>
              <a:t>Conclusion &amp; Recommendations</a:t>
            </a:r>
          </a:p>
        </p:txBody>
      </p:sp>
      <p:sp>
        <p:nvSpPr>
          <p:cNvPr id="3" name="Content Placeholder 2">
            <a:extLst>
              <a:ext uri="{FF2B5EF4-FFF2-40B4-BE49-F238E27FC236}">
                <a16:creationId xmlns:a16="http://schemas.microsoft.com/office/drawing/2014/main" id="{3C1E8124-E5FF-EA51-06B0-EFF238EF3C6B}"/>
              </a:ext>
            </a:extLst>
          </p:cNvPr>
          <p:cNvSpPr>
            <a:spLocks noGrp="1"/>
          </p:cNvSpPr>
          <p:nvPr>
            <p:ph idx="1"/>
          </p:nvPr>
        </p:nvSpPr>
        <p:spPr>
          <a:xfrm>
            <a:off x="231113" y="1825625"/>
            <a:ext cx="11686232" cy="4886674"/>
          </a:xfrm>
        </p:spPr>
        <p:txBody>
          <a:bodyPr>
            <a:normAutofit fontScale="92500" lnSpcReduction="20000"/>
          </a:bodyPr>
          <a:lstStyle/>
          <a:p>
            <a:pPr algn="l"/>
            <a:r>
              <a:rPr lang="en-US" sz="2000" b="1" i="0" dirty="0">
                <a:solidFill>
                  <a:srgbClr val="111111"/>
                </a:solidFill>
                <a:effectLst/>
              </a:rPr>
              <a:t>Conclusion</a:t>
            </a:r>
          </a:p>
          <a:p>
            <a:pPr algn="l">
              <a:buFont typeface="+mj-lt"/>
              <a:buAutoNum type="arabicPeriod"/>
            </a:pPr>
            <a:r>
              <a:rPr lang="en-US" sz="2000" b="1" i="0" dirty="0">
                <a:solidFill>
                  <a:srgbClr val="111111"/>
                </a:solidFill>
                <a:effectLst/>
              </a:rPr>
              <a:t>Turnover Rates</a:t>
            </a:r>
            <a:r>
              <a:rPr lang="en-US" sz="2000" b="0" i="0" dirty="0">
                <a:solidFill>
                  <a:srgbClr val="111111"/>
                </a:solidFill>
                <a:effectLst/>
              </a:rPr>
              <a:t>:</a:t>
            </a:r>
          </a:p>
          <a:p>
            <a:pPr lvl="1"/>
            <a:r>
              <a:rPr lang="en-US" sz="1600" b="0" i="0" dirty="0">
                <a:solidFill>
                  <a:srgbClr val="111111"/>
                </a:solidFill>
                <a:effectLst/>
              </a:rPr>
              <a:t>The Sales and HR departments exhibit the highest turnover rates, indicating potential issues that need addressing.</a:t>
            </a:r>
          </a:p>
          <a:p>
            <a:pPr lvl="1"/>
            <a:r>
              <a:rPr lang="en-US" sz="1600" b="0" i="0" dirty="0">
                <a:solidFill>
                  <a:srgbClr val="111111"/>
                </a:solidFill>
                <a:effectLst/>
              </a:rPr>
              <a:t>Research &amp; Development and Marketing departments have lower turnover rates, suggesting better retention strategies or higher job satisfaction in these areas.</a:t>
            </a:r>
          </a:p>
          <a:p>
            <a:pPr algn="l">
              <a:buFont typeface="+mj-lt"/>
              <a:buAutoNum type="arabicPeriod"/>
            </a:pPr>
            <a:r>
              <a:rPr lang="en-US" sz="2000" b="1" i="0" dirty="0">
                <a:solidFill>
                  <a:srgbClr val="111111"/>
                </a:solidFill>
                <a:effectLst/>
              </a:rPr>
              <a:t>Salary Distribution</a:t>
            </a:r>
            <a:r>
              <a:rPr lang="en-US" sz="2000" b="0" i="0" dirty="0">
                <a:solidFill>
                  <a:srgbClr val="111111"/>
                </a:solidFill>
                <a:effectLst/>
              </a:rPr>
              <a:t>:</a:t>
            </a:r>
          </a:p>
          <a:p>
            <a:pPr lvl="1"/>
            <a:r>
              <a:rPr lang="en-US" sz="1600" b="0" i="0" dirty="0">
                <a:solidFill>
                  <a:srgbClr val="111111"/>
                </a:solidFill>
                <a:effectLst/>
              </a:rPr>
              <a:t>There are noticeable salary disparities, particularly in roles like HR Representatives, which may need to be addressed to ensure fair compensation practices.</a:t>
            </a:r>
          </a:p>
          <a:p>
            <a:pPr lvl="1"/>
            <a:r>
              <a:rPr lang="en-US" sz="1600" b="0" i="0" dirty="0">
                <a:solidFill>
                  <a:srgbClr val="111111"/>
                </a:solidFill>
                <a:effectLst/>
              </a:rPr>
              <a:t>Males generally have higher average salaries compared to females, highlighting a potential gender pay gap.</a:t>
            </a:r>
          </a:p>
          <a:p>
            <a:pPr algn="l">
              <a:buFont typeface="+mj-lt"/>
              <a:buAutoNum type="arabicPeriod"/>
            </a:pPr>
            <a:r>
              <a:rPr lang="en-US" sz="2000" b="1" i="0" dirty="0">
                <a:solidFill>
                  <a:srgbClr val="111111"/>
                </a:solidFill>
                <a:effectLst/>
              </a:rPr>
              <a:t>Employee Demographics</a:t>
            </a:r>
            <a:r>
              <a:rPr lang="en-US" sz="2000" b="0" i="0" dirty="0">
                <a:solidFill>
                  <a:srgbClr val="111111"/>
                </a:solidFill>
                <a:effectLst/>
              </a:rPr>
              <a:t>:</a:t>
            </a:r>
          </a:p>
          <a:p>
            <a:pPr lvl="1"/>
            <a:r>
              <a:rPr lang="en-US" sz="1600" b="0" i="0" dirty="0">
                <a:solidFill>
                  <a:srgbClr val="111111"/>
                </a:solidFill>
                <a:effectLst/>
              </a:rPr>
              <a:t>The majority of employees are aged between 30 and 50, with fewer employees in the younger (20-25) and older (60+) age groups.</a:t>
            </a:r>
          </a:p>
          <a:p>
            <a:pPr lvl="1"/>
            <a:r>
              <a:rPr lang="en-US" sz="1600" b="0" i="0" dirty="0">
                <a:solidFill>
                  <a:srgbClr val="111111"/>
                </a:solidFill>
                <a:effectLst/>
              </a:rPr>
              <a:t>The gender distribution is relatively balanced across most departments, though Finance and HR could benefit from enhanced gender diversity.</a:t>
            </a:r>
          </a:p>
          <a:p>
            <a:pPr algn="l">
              <a:buFont typeface="+mj-lt"/>
              <a:buAutoNum type="arabicPeriod"/>
            </a:pPr>
            <a:r>
              <a:rPr lang="en-US" sz="2000" b="1" i="0" dirty="0">
                <a:solidFill>
                  <a:srgbClr val="111111"/>
                </a:solidFill>
                <a:effectLst/>
              </a:rPr>
              <a:t>Performance Ratings</a:t>
            </a:r>
            <a:r>
              <a:rPr lang="en-US" sz="2000" b="0" i="0" dirty="0">
                <a:solidFill>
                  <a:srgbClr val="111111"/>
                </a:solidFill>
                <a:effectLst/>
              </a:rPr>
              <a:t>:</a:t>
            </a:r>
          </a:p>
          <a:p>
            <a:pPr lvl="1"/>
            <a:r>
              <a:rPr lang="en-US" sz="1600" b="0" i="0" dirty="0">
                <a:solidFill>
                  <a:srgbClr val="111111"/>
                </a:solidFill>
                <a:effectLst/>
              </a:rPr>
              <a:t>The Operations department has a higher proportion of employees rated as “Excellent” or “Good,” indicating strong performance in this area.</a:t>
            </a:r>
          </a:p>
          <a:p>
            <a:pPr lvl="1"/>
            <a:r>
              <a:rPr lang="en-US" sz="1600" b="0" i="0" dirty="0">
                <a:solidFill>
                  <a:srgbClr val="111111"/>
                </a:solidFill>
                <a:effectLst/>
              </a:rPr>
              <a:t>HR has the highest percentage of employees needing improvement, suggesting a need for targeted performance enhancement initiatives.</a:t>
            </a:r>
          </a:p>
          <a:p>
            <a:pPr algn="l">
              <a:buFont typeface="+mj-lt"/>
              <a:buAutoNum type="arabicPeriod"/>
            </a:pPr>
            <a:r>
              <a:rPr lang="en-US" sz="2000" b="1" i="0" dirty="0">
                <a:solidFill>
                  <a:srgbClr val="111111"/>
                </a:solidFill>
                <a:effectLst/>
              </a:rPr>
              <a:t>Years of Service and Salary</a:t>
            </a:r>
            <a:r>
              <a:rPr lang="en-US" sz="2000" b="0" i="0" dirty="0">
                <a:solidFill>
                  <a:srgbClr val="111111"/>
                </a:solidFill>
                <a:effectLst/>
              </a:rPr>
              <a:t>:</a:t>
            </a:r>
          </a:p>
          <a:p>
            <a:pPr lvl="1"/>
            <a:r>
              <a:rPr lang="en-US" sz="1600" b="0" i="0" dirty="0">
                <a:solidFill>
                  <a:srgbClr val="111111"/>
                </a:solidFill>
                <a:effectLst/>
              </a:rPr>
              <a:t>Employees with more years of service tend to have higher salaries, though the correlation is not very strong.</a:t>
            </a:r>
          </a:p>
          <a:p>
            <a:pPr lvl="1"/>
            <a:r>
              <a:rPr lang="en-US" sz="1600" b="0" i="0" dirty="0">
                <a:solidFill>
                  <a:srgbClr val="111111"/>
                </a:solidFill>
                <a:effectLst/>
              </a:rPr>
              <a:t>The highest salaries are observed at the managerial level, with a clear progression in salary with job level.</a:t>
            </a:r>
          </a:p>
          <a:p>
            <a:endParaRPr lang="en-US" sz="2000" dirty="0"/>
          </a:p>
        </p:txBody>
      </p:sp>
    </p:spTree>
    <p:extLst>
      <p:ext uri="{BB962C8B-B14F-4D97-AF65-F5344CB8AC3E}">
        <p14:creationId xmlns:p14="http://schemas.microsoft.com/office/powerpoint/2010/main" val="470308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D79B1-F249-2A30-1BEA-EB7E80B0D4D3}"/>
              </a:ext>
            </a:extLst>
          </p:cNvPr>
          <p:cNvSpPr>
            <a:spLocks noGrp="1"/>
          </p:cNvSpPr>
          <p:nvPr>
            <p:ph type="title"/>
          </p:nvPr>
        </p:nvSpPr>
        <p:spPr>
          <a:xfrm>
            <a:off x="838200" y="957980"/>
            <a:ext cx="10515600" cy="609564"/>
          </a:xfrm>
        </p:spPr>
        <p:txBody>
          <a:bodyPr>
            <a:noAutofit/>
          </a:bodyPr>
          <a:lstStyle/>
          <a:p>
            <a:r>
              <a:rPr lang="en-US" sz="3200" b="1" i="0" dirty="0">
                <a:solidFill>
                  <a:srgbClr val="111111"/>
                </a:solidFill>
                <a:effectLst/>
                <a:latin typeface="-apple-system"/>
              </a:rPr>
              <a:t>Recommendations</a:t>
            </a:r>
            <a:br>
              <a:rPr lang="en-US" sz="3200" b="1" i="0" dirty="0">
                <a:solidFill>
                  <a:srgbClr val="111111"/>
                </a:solidFill>
                <a:effectLst/>
                <a:latin typeface="-apple-system"/>
              </a:rPr>
            </a:br>
            <a:endParaRPr lang="en-US" sz="3200" dirty="0"/>
          </a:p>
        </p:txBody>
      </p:sp>
      <p:sp>
        <p:nvSpPr>
          <p:cNvPr id="6" name="Content Placeholder 5">
            <a:extLst>
              <a:ext uri="{FF2B5EF4-FFF2-40B4-BE49-F238E27FC236}">
                <a16:creationId xmlns:a16="http://schemas.microsoft.com/office/drawing/2014/main" id="{8C6DDB84-21DB-DDAE-E528-1CCB09474063}"/>
              </a:ext>
            </a:extLst>
          </p:cNvPr>
          <p:cNvSpPr>
            <a:spLocks noGrp="1"/>
          </p:cNvSpPr>
          <p:nvPr>
            <p:ph idx="1"/>
          </p:nvPr>
        </p:nvSpPr>
        <p:spPr>
          <a:xfrm>
            <a:off x="221064" y="1567544"/>
            <a:ext cx="11746523" cy="5064367"/>
          </a:xfrm>
        </p:spPr>
        <p:txBody>
          <a:bodyPr>
            <a:normAutofit fontScale="92500" lnSpcReduction="10000"/>
          </a:bodyPr>
          <a:lstStyle/>
          <a:p>
            <a:pPr algn="l">
              <a:buFont typeface="+mj-lt"/>
              <a:buAutoNum type="arabicPeriod"/>
            </a:pPr>
            <a:r>
              <a:rPr lang="en-US" sz="1600" b="1" i="0" dirty="0">
                <a:solidFill>
                  <a:srgbClr val="111111"/>
                </a:solidFill>
                <a:effectLst/>
              </a:rPr>
              <a:t>Address High Turnover in Sales and HR</a:t>
            </a:r>
            <a:r>
              <a:rPr lang="en-US" sz="1600" b="0" i="0" dirty="0">
                <a:solidFill>
                  <a:srgbClr val="111111"/>
                </a:solidFill>
                <a:effectLst/>
              </a:rPr>
              <a:t>:</a:t>
            </a:r>
          </a:p>
          <a:p>
            <a:pPr marL="742950" lvl="1" indent="-285750" algn="l">
              <a:buFont typeface="+mj-lt"/>
              <a:buAutoNum type="arabicPeriod"/>
            </a:pPr>
            <a:r>
              <a:rPr lang="en-US" sz="1400" b="0" i="0" dirty="0">
                <a:solidFill>
                  <a:srgbClr val="111111"/>
                </a:solidFill>
                <a:effectLst/>
              </a:rPr>
              <a:t>Conduct exit interviews to understand the reasons behind high turnover in these departments.</a:t>
            </a:r>
          </a:p>
          <a:p>
            <a:pPr marL="742950" lvl="1" indent="-285750" algn="l">
              <a:buFont typeface="+mj-lt"/>
              <a:buAutoNum type="arabicPeriod"/>
            </a:pPr>
            <a:r>
              <a:rPr lang="en-US" sz="1400" b="0" i="0" dirty="0">
                <a:solidFill>
                  <a:srgbClr val="111111"/>
                </a:solidFill>
                <a:effectLst/>
              </a:rPr>
              <a:t>Implement retention strategies such as career development programs, mentorship, and improved work-life balance initiatives.</a:t>
            </a:r>
          </a:p>
          <a:p>
            <a:pPr algn="l">
              <a:buFont typeface="+mj-lt"/>
              <a:buAutoNum type="arabicPeriod"/>
            </a:pPr>
            <a:r>
              <a:rPr lang="en-US" sz="1600" b="1" i="0" dirty="0">
                <a:solidFill>
                  <a:srgbClr val="111111"/>
                </a:solidFill>
                <a:effectLst/>
              </a:rPr>
              <a:t>Review and Adjust Salary Structures</a:t>
            </a:r>
            <a:r>
              <a:rPr lang="en-US" sz="1600" b="0" i="0" dirty="0">
                <a:solidFill>
                  <a:srgbClr val="111111"/>
                </a:solidFill>
                <a:effectLst/>
              </a:rPr>
              <a:t>:</a:t>
            </a:r>
          </a:p>
          <a:p>
            <a:pPr marL="742950" lvl="1" indent="-285750" algn="l">
              <a:buFont typeface="+mj-lt"/>
              <a:buAutoNum type="arabicPeriod"/>
            </a:pPr>
            <a:r>
              <a:rPr lang="en-US" sz="1400" b="0" i="0" dirty="0">
                <a:solidFill>
                  <a:srgbClr val="111111"/>
                </a:solidFill>
                <a:effectLst/>
              </a:rPr>
              <a:t>Conduct a comprehensive salary review to address disparities, particularly focusing on roles with significant variability and gender pay gaps.</a:t>
            </a:r>
          </a:p>
          <a:p>
            <a:pPr marL="742950" lvl="1" indent="-285750" algn="l">
              <a:buFont typeface="+mj-lt"/>
              <a:buAutoNum type="arabicPeriod"/>
            </a:pPr>
            <a:r>
              <a:rPr lang="en-US" sz="1400" b="0" i="0" dirty="0">
                <a:solidFill>
                  <a:srgbClr val="111111"/>
                </a:solidFill>
                <a:effectLst/>
              </a:rPr>
              <a:t>Consider implementing transparent salary bands and regular salary audits to ensure fair compensation practices.</a:t>
            </a:r>
          </a:p>
          <a:p>
            <a:pPr algn="l">
              <a:buFont typeface="+mj-lt"/>
              <a:buAutoNum type="arabicPeriod"/>
            </a:pPr>
            <a:r>
              <a:rPr lang="en-US" sz="1600" b="1" i="0" dirty="0">
                <a:solidFill>
                  <a:srgbClr val="111111"/>
                </a:solidFill>
                <a:effectLst/>
              </a:rPr>
              <a:t>Enhance Gender Diversity</a:t>
            </a:r>
            <a:r>
              <a:rPr lang="en-US" sz="1600" b="0" i="0" dirty="0">
                <a:solidFill>
                  <a:srgbClr val="111111"/>
                </a:solidFill>
                <a:effectLst/>
              </a:rPr>
              <a:t>:</a:t>
            </a:r>
          </a:p>
          <a:p>
            <a:pPr marL="742950" lvl="1" indent="-285750" algn="l">
              <a:buFont typeface="+mj-lt"/>
              <a:buAutoNum type="arabicPeriod"/>
            </a:pPr>
            <a:r>
              <a:rPr lang="en-US" sz="1400" b="0" i="0" dirty="0">
                <a:solidFill>
                  <a:srgbClr val="111111"/>
                </a:solidFill>
                <a:effectLst/>
              </a:rPr>
              <a:t>Develop targeted recruitment strategies to improve gender diversity in departments like Finance and HR.</a:t>
            </a:r>
          </a:p>
          <a:p>
            <a:pPr marL="742950" lvl="1" indent="-285750" algn="l">
              <a:buFont typeface="+mj-lt"/>
              <a:buAutoNum type="arabicPeriod"/>
            </a:pPr>
            <a:r>
              <a:rPr lang="en-US" sz="1400" b="0" i="0" dirty="0">
                <a:solidFill>
                  <a:srgbClr val="111111"/>
                </a:solidFill>
                <a:effectLst/>
              </a:rPr>
              <a:t>Promote an inclusive workplace culture that supports diversity and equal opportunities for all employees.</a:t>
            </a:r>
          </a:p>
          <a:p>
            <a:pPr algn="l">
              <a:buFont typeface="+mj-lt"/>
              <a:buAutoNum type="arabicPeriod"/>
            </a:pPr>
            <a:r>
              <a:rPr lang="en-US" sz="1600" b="1" i="0" dirty="0">
                <a:solidFill>
                  <a:srgbClr val="111111"/>
                </a:solidFill>
                <a:effectLst/>
              </a:rPr>
              <a:t>Improve Performance in HR</a:t>
            </a:r>
            <a:r>
              <a:rPr lang="en-US" sz="1600" b="0" i="0" dirty="0">
                <a:solidFill>
                  <a:srgbClr val="111111"/>
                </a:solidFill>
                <a:effectLst/>
              </a:rPr>
              <a:t>:</a:t>
            </a:r>
          </a:p>
          <a:p>
            <a:pPr marL="742950" lvl="1" indent="-285750" algn="l">
              <a:buFont typeface="+mj-lt"/>
              <a:buAutoNum type="arabicPeriod"/>
            </a:pPr>
            <a:r>
              <a:rPr lang="en-US" sz="1400" b="0" i="0" dirty="0">
                <a:solidFill>
                  <a:srgbClr val="111111"/>
                </a:solidFill>
                <a:effectLst/>
              </a:rPr>
              <a:t>Provide additional training and development opportunities for HR employees to enhance their skills and performance.</a:t>
            </a:r>
          </a:p>
          <a:p>
            <a:pPr marL="742950" lvl="1" indent="-285750" algn="l">
              <a:buFont typeface="+mj-lt"/>
              <a:buAutoNum type="arabicPeriod"/>
            </a:pPr>
            <a:r>
              <a:rPr lang="en-US" sz="1400" b="0" i="0" dirty="0">
                <a:solidFill>
                  <a:srgbClr val="111111"/>
                </a:solidFill>
                <a:effectLst/>
              </a:rPr>
              <a:t>Set clear performance goals and provide regular feedback to help employees in HR improve their performance ratings.</a:t>
            </a:r>
          </a:p>
          <a:p>
            <a:pPr algn="l">
              <a:buFont typeface="+mj-lt"/>
              <a:buAutoNum type="arabicPeriod"/>
            </a:pPr>
            <a:r>
              <a:rPr lang="en-US" sz="1600" b="1" i="0" dirty="0">
                <a:solidFill>
                  <a:srgbClr val="111111"/>
                </a:solidFill>
                <a:effectLst/>
              </a:rPr>
              <a:t>Support Career Development</a:t>
            </a:r>
            <a:r>
              <a:rPr lang="en-US" sz="1600" b="0" i="0" dirty="0">
                <a:solidFill>
                  <a:srgbClr val="111111"/>
                </a:solidFill>
                <a:effectLst/>
              </a:rPr>
              <a:t>:</a:t>
            </a:r>
          </a:p>
          <a:p>
            <a:pPr marL="742950" lvl="1" indent="-285750" algn="l">
              <a:buFont typeface="+mj-lt"/>
              <a:buAutoNum type="arabicPeriod"/>
            </a:pPr>
            <a:r>
              <a:rPr lang="en-US" sz="1400" b="0" i="0" dirty="0">
                <a:solidFill>
                  <a:srgbClr val="111111"/>
                </a:solidFill>
                <a:effectLst/>
              </a:rPr>
              <a:t>Implement career development programs that support employees in their professional growth and help them progress to higher job levels.</a:t>
            </a:r>
          </a:p>
          <a:p>
            <a:pPr marL="742950" lvl="1" indent="-285750" algn="l">
              <a:buFont typeface="+mj-lt"/>
              <a:buAutoNum type="arabicPeriod"/>
            </a:pPr>
            <a:r>
              <a:rPr lang="en-US" sz="1400" b="0" i="0" dirty="0">
                <a:solidFill>
                  <a:srgbClr val="111111"/>
                </a:solidFill>
                <a:effectLst/>
              </a:rPr>
              <a:t>Encourage continuous learning and provide opportunities for employees to acquire new skills and advance their careers within the organization.</a:t>
            </a:r>
          </a:p>
          <a:p>
            <a:pPr algn="l">
              <a:buFont typeface="+mj-lt"/>
              <a:buAutoNum type="arabicPeriod"/>
            </a:pPr>
            <a:r>
              <a:rPr lang="en-US" sz="1600" b="1" i="0" dirty="0">
                <a:solidFill>
                  <a:srgbClr val="111111"/>
                </a:solidFill>
                <a:effectLst/>
              </a:rPr>
              <a:t>Monitor and Adjust Hiring Practices</a:t>
            </a:r>
            <a:r>
              <a:rPr lang="en-US" sz="1600" b="0" i="0" dirty="0">
                <a:solidFill>
                  <a:srgbClr val="111111"/>
                </a:solidFill>
                <a:effectLst/>
              </a:rPr>
              <a:t>:</a:t>
            </a:r>
          </a:p>
          <a:p>
            <a:pPr marL="742950" lvl="1" indent="-285750" algn="l">
              <a:buFont typeface="+mj-lt"/>
              <a:buAutoNum type="arabicPeriod"/>
            </a:pPr>
            <a:r>
              <a:rPr lang="en-US" sz="1400" b="0" i="0" dirty="0">
                <a:solidFill>
                  <a:srgbClr val="111111"/>
                </a:solidFill>
                <a:effectLst/>
              </a:rPr>
              <a:t>Analyze hiring trends to understand the factors influencing fluctuations in recruitment and adjust strategies accordingly.</a:t>
            </a:r>
          </a:p>
          <a:p>
            <a:pPr marL="742950" lvl="1" indent="-285750" algn="l">
              <a:buFont typeface="+mj-lt"/>
              <a:buAutoNum type="arabicPeriod"/>
            </a:pPr>
            <a:r>
              <a:rPr lang="en-US" sz="1400" b="0" i="0" dirty="0">
                <a:solidFill>
                  <a:srgbClr val="111111"/>
                </a:solidFill>
                <a:effectLst/>
              </a:rPr>
              <a:t>Ensure that hiring practices are aligned with the organization’s long-term goals and workforce planning needs.</a:t>
            </a:r>
          </a:p>
          <a:p>
            <a:pPr algn="l"/>
            <a:r>
              <a:rPr lang="en-US" sz="1600" b="0" i="0" dirty="0">
                <a:solidFill>
                  <a:srgbClr val="111111"/>
                </a:solidFill>
                <a:effectLst/>
              </a:rPr>
              <a:t>By implementing these recommendations, the organization can improve employee satisfaction, retention, and overall performance, leading to a more effective and motivated workforce.</a:t>
            </a:r>
          </a:p>
          <a:p>
            <a:endParaRPr lang="en-US" sz="1600" dirty="0"/>
          </a:p>
        </p:txBody>
      </p:sp>
    </p:spTree>
    <p:extLst>
      <p:ext uri="{BB962C8B-B14F-4D97-AF65-F5344CB8AC3E}">
        <p14:creationId xmlns:p14="http://schemas.microsoft.com/office/powerpoint/2010/main" val="1028315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418F9-1050-0A5B-4AFD-AD609CFD9B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609A53-7149-0C78-C6C4-034B34D4616E}"/>
              </a:ext>
            </a:extLst>
          </p:cNvPr>
          <p:cNvSpPr>
            <a:spLocks noGrp="1"/>
          </p:cNvSpPr>
          <p:nvPr>
            <p:ph type="title"/>
          </p:nvPr>
        </p:nvSpPr>
        <p:spPr/>
        <p:txBody>
          <a:bodyPr/>
          <a:lstStyle/>
          <a:p>
            <a:pPr algn="ctr"/>
            <a:r>
              <a:rPr lang="en-US" i="1" dirty="0"/>
              <a:t>a- Handling missing values.</a:t>
            </a:r>
          </a:p>
        </p:txBody>
      </p:sp>
      <p:sp>
        <p:nvSpPr>
          <p:cNvPr id="3" name="Content Placeholder 2">
            <a:extLst>
              <a:ext uri="{FF2B5EF4-FFF2-40B4-BE49-F238E27FC236}">
                <a16:creationId xmlns:a16="http://schemas.microsoft.com/office/drawing/2014/main" id="{2008A097-67C5-8AA4-B015-C1156490CD09}"/>
              </a:ext>
            </a:extLst>
          </p:cNvPr>
          <p:cNvSpPr>
            <a:spLocks noGrp="1"/>
          </p:cNvSpPr>
          <p:nvPr>
            <p:ph idx="1"/>
          </p:nvPr>
        </p:nvSpPr>
        <p:spPr>
          <a:xfrm>
            <a:off x="838200" y="1690688"/>
            <a:ext cx="10515600" cy="1048204"/>
          </a:xfrm>
        </p:spPr>
        <p:txBody>
          <a:bodyPr/>
          <a:lstStyle/>
          <a:p>
            <a:r>
              <a:rPr lang="en-US" dirty="0"/>
              <a:t>There are 7,800 missing values in the “</a:t>
            </a:r>
            <a:r>
              <a:rPr lang="en-US" dirty="0" err="1"/>
              <a:t>Termdate</a:t>
            </a:r>
            <a:r>
              <a:rPr lang="en-US" dirty="0"/>
              <a:t>" column, and they have been replaced.</a:t>
            </a:r>
          </a:p>
        </p:txBody>
      </p:sp>
      <p:pic>
        <p:nvPicPr>
          <p:cNvPr id="5" name="Picture 4">
            <a:extLst>
              <a:ext uri="{FF2B5EF4-FFF2-40B4-BE49-F238E27FC236}">
                <a16:creationId xmlns:a16="http://schemas.microsoft.com/office/drawing/2014/main" id="{6F170D88-E3F6-6653-C746-7747A1ABB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564" y="2587673"/>
            <a:ext cx="6296130" cy="4149746"/>
          </a:xfrm>
          <a:prstGeom prst="rect">
            <a:avLst/>
          </a:prstGeom>
        </p:spPr>
      </p:pic>
    </p:spTree>
    <p:extLst>
      <p:ext uri="{BB962C8B-B14F-4D97-AF65-F5344CB8AC3E}">
        <p14:creationId xmlns:p14="http://schemas.microsoft.com/office/powerpoint/2010/main" val="2745263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E4485113-40FD-B3DD-4D93-6C64ED67E6F3}"/>
              </a:ext>
            </a:extLst>
          </p:cNvPr>
          <p:cNvSpPr>
            <a:spLocks noGrp="1" noChangeArrowheads="1"/>
          </p:cNvSpPr>
          <p:nvPr>
            <p:ph type="title"/>
          </p:nvPr>
        </p:nvSpPr>
        <p:spPr bwMode="auto">
          <a:xfrm>
            <a:off x="0" y="1086005"/>
            <a:ext cx="11793614"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3200" i="1" dirty="0">
                <a:latin typeface="Arial" panose="020B0604020202020204" pitchFamily="34" charset="0"/>
              </a:rPr>
              <a:t>b-</a:t>
            </a:r>
            <a:r>
              <a:rPr kumimoji="0" lang="en-US" altLang="en-US" sz="3200" b="0" i="1" u="none" strike="noStrike" cap="none" normalizeH="0" baseline="0" dirty="0">
                <a:ln>
                  <a:noFill/>
                </a:ln>
                <a:solidFill>
                  <a:schemeClr val="tx1"/>
                </a:solidFill>
                <a:effectLst/>
                <a:latin typeface="Arial" panose="020B0604020202020204" pitchFamily="34" charset="0"/>
              </a:rPr>
              <a:t>The column formats were converted to the appropriate format.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Content Placeholder 8">
            <a:extLst>
              <a:ext uri="{FF2B5EF4-FFF2-40B4-BE49-F238E27FC236}">
                <a16:creationId xmlns:a16="http://schemas.microsoft.com/office/drawing/2014/main" id="{19E91338-71ED-2737-AB7E-C5BC861968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5464" y="2018899"/>
            <a:ext cx="10178143" cy="4298640"/>
          </a:xfrm>
        </p:spPr>
      </p:pic>
    </p:spTree>
    <p:extLst>
      <p:ext uri="{BB962C8B-B14F-4D97-AF65-F5344CB8AC3E}">
        <p14:creationId xmlns:p14="http://schemas.microsoft.com/office/powerpoint/2010/main" val="3807120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207BF-D49D-0F55-7516-2939C7C2C5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7D2821-3BA0-6DCD-D2F1-202D209F4DD5}"/>
              </a:ext>
            </a:extLst>
          </p:cNvPr>
          <p:cNvSpPr>
            <a:spLocks noGrp="1"/>
          </p:cNvSpPr>
          <p:nvPr>
            <p:ph type="title"/>
          </p:nvPr>
        </p:nvSpPr>
        <p:spPr/>
        <p:txBody>
          <a:bodyPr>
            <a:normAutofit/>
          </a:bodyPr>
          <a:lstStyle/>
          <a:p>
            <a:pPr algn="ctr"/>
            <a:r>
              <a:rPr lang="en-US" i="1" dirty="0"/>
              <a:t>c- Handling duplicates.</a:t>
            </a:r>
          </a:p>
        </p:txBody>
      </p:sp>
      <p:pic>
        <p:nvPicPr>
          <p:cNvPr id="5" name="Content Placeholder 4">
            <a:extLst>
              <a:ext uri="{FF2B5EF4-FFF2-40B4-BE49-F238E27FC236}">
                <a16:creationId xmlns:a16="http://schemas.microsoft.com/office/drawing/2014/main" id="{BF96BEF7-2D0C-BEDF-C612-67584DAF4D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1241" y="3245272"/>
            <a:ext cx="8969517" cy="1242168"/>
          </a:xfrm>
        </p:spPr>
      </p:pic>
      <p:sp>
        <p:nvSpPr>
          <p:cNvPr id="6" name="TextBox 5">
            <a:extLst>
              <a:ext uri="{FF2B5EF4-FFF2-40B4-BE49-F238E27FC236}">
                <a16:creationId xmlns:a16="http://schemas.microsoft.com/office/drawing/2014/main" id="{2EEDE83A-01BE-C2C7-FB45-27CEA490FF60}"/>
              </a:ext>
            </a:extLst>
          </p:cNvPr>
          <p:cNvSpPr txBox="1"/>
          <p:nvPr/>
        </p:nvSpPr>
        <p:spPr>
          <a:xfrm>
            <a:off x="1611241" y="1690688"/>
            <a:ext cx="8969517"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There Are No duplicates in data .</a:t>
            </a:r>
          </a:p>
        </p:txBody>
      </p:sp>
    </p:spTree>
    <p:extLst>
      <p:ext uri="{BB962C8B-B14F-4D97-AF65-F5344CB8AC3E}">
        <p14:creationId xmlns:p14="http://schemas.microsoft.com/office/powerpoint/2010/main" val="2270071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FEDFC-8155-5886-4D34-3C9549D716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5A3773-8196-8B89-9D57-68BF9A70FA22}"/>
              </a:ext>
            </a:extLst>
          </p:cNvPr>
          <p:cNvSpPr>
            <a:spLocks noGrp="1"/>
          </p:cNvSpPr>
          <p:nvPr>
            <p:ph type="title"/>
          </p:nvPr>
        </p:nvSpPr>
        <p:spPr/>
        <p:txBody>
          <a:bodyPr>
            <a:normAutofit/>
          </a:bodyPr>
          <a:lstStyle/>
          <a:p>
            <a:pPr algn="ctr"/>
            <a:r>
              <a:rPr lang="en-US" i="1" dirty="0"/>
              <a:t>d-Replacing Values  </a:t>
            </a:r>
          </a:p>
        </p:txBody>
      </p:sp>
      <p:pic>
        <p:nvPicPr>
          <p:cNvPr id="11" name="Content Placeholder 10">
            <a:extLst>
              <a:ext uri="{FF2B5EF4-FFF2-40B4-BE49-F238E27FC236}">
                <a16:creationId xmlns:a16="http://schemas.microsoft.com/office/drawing/2014/main" id="{8F8B24EC-217F-9D23-95CC-D418631C818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42611" y="2554463"/>
            <a:ext cx="5537479" cy="3635322"/>
          </a:xfrm>
        </p:spPr>
      </p:pic>
      <p:pic>
        <p:nvPicPr>
          <p:cNvPr id="13" name="Content Placeholder 12">
            <a:extLst>
              <a:ext uri="{FF2B5EF4-FFF2-40B4-BE49-F238E27FC236}">
                <a16:creationId xmlns:a16="http://schemas.microsoft.com/office/drawing/2014/main" id="{A3C596FD-5607-4199-E4F1-98DECADACC0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32490" y="2554463"/>
            <a:ext cx="5433646" cy="3635322"/>
          </a:xfrm>
        </p:spPr>
      </p:pic>
      <p:sp>
        <p:nvSpPr>
          <p:cNvPr id="19" name="Rectangle 2">
            <a:extLst>
              <a:ext uri="{FF2B5EF4-FFF2-40B4-BE49-F238E27FC236}">
                <a16:creationId xmlns:a16="http://schemas.microsoft.com/office/drawing/2014/main" id="{3537D326-1378-227E-96AD-8CB75D43C04B}"/>
              </a:ext>
            </a:extLst>
          </p:cNvPr>
          <p:cNvSpPr>
            <a:spLocks noChangeArrowheads="1"/>
          </p:cNvSpPr>
          <p:nvPr/>
        </p:nvSpPr>
        <p:spPr bwMode="auto">
          <a:xfrm>
            <a:off x="1989572" y="1742503"/>
            <a:ext cx="83501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values 0, 1, 2, etc., were replaced with appropriate labels for each column.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89860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242</TotalTime>
  <Words>2692</Words>
  <Application>Microsoft Office PowerPoint</Application>
  <PresentationFormat>Widescreen</PresentationFormat>
  <Paragraphs>172</Paragraphs>
  <Slides>52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-apple-system</vt:lpstr>
      <vt:lpstr>Arial</vt:lpstr>
      <vt:lpstr>Arial Black</vt:lpstr>
      <vt:lpstr>Calibri</vt:lpstr>
      <vt:lpstr>Calibri Light</vt:lpstr>
      <vt:lpstr>Times New Roman</vt:lpstr>
      <vt:lpstr>Office Theme</vt:lpstr>
      <vt:lpstr>Human Resource Analysis Project</vt:lpstr>
      <vt:lpstr>Team Members and Their Tasks</vt:lpstr>
      <vt:lpstr>Project Overview</vt:lpstr>
      <vt:lpstr>Data Overview</vt:lpstr>
      <vt:lpstr>Data Cleaning</vt:lpstr>
      <vt:lpstr>a- Handling missing values.</vt:lpstr>
      <vt:lpstr>b-The column formats were converted to the appropriate format. </vt:lpstr>
      <vt:lpstr>c- Handling duplicates.</vt:lpstr>
      <vt:lpstr>d-Replacing Values  </vt:lpstr>
      <vt:lpstr>Add new Columns to Data</vt:lpstr>
      <vt:lpstr>PowerPoint Presentation</vt:lpstr>
      <vt:lpstr>Answering the questions using 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Answer Questions Using Python</vt:lpstr>
      <vt:lpstr>Introduction</vt:lpstr>
      <vt:lpstr>Turnover Analysis</vt:lpstr>
      <vt:lpstr>Turnover Rate by Department</vt:lpstr>
      <vt:lpstr>Salary Distribution Analysis</vt:lpstr>
      <vt:lpstr>Age Distribution of Employees</vt:lpstr>
      <vt:lpstr>Gender Distribution across job levels</vt:lpstr>
      <vt:lpstr>Years of Service Vs. Average Salary</vt:lpstr>
      <vt:lpstr>Distribution of Employees based on Performance Rating</vt:lpstr>
      <vt:lpstr>Salaries by Years of Service and Gender</vt:lpstr>
      <vt:lpstr>Correlation Heatmap for the Dataset</vt:lpstr>
      <vt:lpstr>Gender Distribution by Department</vt:lpstr>
      <vt:lpstr>Turnover rate by Hire Year</vt:lpstr>
      <vt:lpstr>Average Salary by job Level</vt:lpstr>
      <vt:lpstr>Salary Vs. Performance Rating</vt:lpstr>
      <vt:lpstr>Years of Service Vs. Performance Rating</vt:lpstr>
      <vt:lpstr>Relation Between Age and Average Performance Rating</vt:lpstr>
      <vt:lpstr>blueprint</vt:lpstr>
      <vt:lpstr>HR Tableau  REPORT </vt:lpstr>
      <vt:lpstr>Dashboard 1</vt:lpstr>
      <vt:lpstr>Dashboard 2</vt:lpstr>
      <vt:lpstr>PowerPoint Presentation</vt:lpstr>
      <vt:lpstr> </vt:lpstr>
      <vt:lpstr>Salary Analysis by Department</vt:lpstr>
      <vt:lpstr>Employee Distribution by Gender and Department</vt:lpstr>
      <vt:lpstr>Hiring Trend Over Time</vt:lpstr>
      <vt:lpstr>Employee Turnover Rate</vt:lpstr>
      <vt:lpstr>Employee Performance Analysis</vt:lpstr>
      <vt:lpstr>Job Level Salary Comparison </vt:lpstr>
      <vt:lpstr>Numbers of Employees </vt:lpstr>
      <vt:lpstr>Performance Rating By Year</vt:lpstr>
      <vt:lpstr>Conclusion &amp; Recommendations</vt:lpstr>
      <vt:lpstr>Recommendations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Work-Station</dc:creator>
  <cp:lastModifiedBy>Work-Station</cp:lastModifiedBy>
  <cp:revision>11</cp:revision>
  <dcterms:created xsi:type="dcterms:W3CDTF">2024-10-13T17:56:25Z</dcterms:created>
  <dcterms:modified xsi:type="dcterms:W3CDTF">2024-10-13T22:03:25Z</dcterms:modified>
</cp:coreProperties>
</file>